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99" r:id="rId6"/>
    <p:sldId id="300" r:id="rId7"/>
    <p:sldId id="293" r:id="rId8"/>
    <p:sldId id="294" r:id="rId9"/>
    <p:sldId id="295" r:id="rId10"/>
    <p:sldId id="296" r:id="rId11"/>
    <p:sldId id="297" r:id="rId12"/>
    <p:sldId id="298" r:id="rId13"/>
    <p:sldId id="273" r:id="rId14"/>
    <p:sldId id="274" r:id="rId15"/>
    <p:sldId id="275" r:id="rId16"/>
    <p:sldId id="276" r:id="rId17"/>
    <p:sldId id="277" r:id="rId18"/>
    <p:sldId id="278" r:id="rId19"/>
    <p:sldId id="279" r:id="rId20"/>
    <p:sldId id="280" r:id="rId21"/>
    <p:sldId id="281" r:id="rId22"/>
    <p:sldId id="282" r:id="rId23"/>
    <p:sldId id="284" r:id="rId24"/>
    <p:sldId id="286" r:id="rId25"/>
    <p:sldId id="283" r:id="rId26"/>
    <p:sldId id="287" r:id="rId27"/>
    <p:sldId id="288" r:id="rId28"/>
    <p:sldId id="289" r:id="rId29"/>
    <p:sldId id="290" r:id="rId30"/>
    <p:sldId id="291" r:id="rId31"/>
    <p:sldId id="262" r:id="rId32"/>
    <p:sldId id="257" r:id="rId33"/>
    <p:sldId id="270" r:id="rId34"/>
    <p:sldId id="263" r:id="rId35"/>
    <p:sldId id="258" r:id="rId36"/>
    <p:sldId id="271" r:id="rId37"/>
    <p:sldId id="264" r:id="rId38"/>
    <p:sldId id="259" r:id="rId39"/>
    <p:sldId id="266" r:id="rId40"/>
    <p:sldId id="267" r:id="rId41"/>
    <p:sldId id="265" r:id="rId42"/>
    <p:sldId id="261" r:id="rId43"/>
    <p:sldId id="268" r:id="rId44"/>
    <p:sldId id="260" r:id="rId45"/>
    <p:sldId id="272" r:id="rId46"/>
    <p:sldId id="29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506C67-46B9-4064-92CF-1AD24D706191}" v="115" dt="2023-03-08T23:19:51.9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D Jorgensen" userId="b93f2b3c-9abd-4ef2-b90b-3298ef9b9b14" providerId="ADAL" clId="{99815F1A-50C5-4856-A398-8B49A629C7DB}"/>
    <pc:docChg chg="undo custSel addSld delSld">
      <pc:chgData name="JD Jorgensen" userId="b93f2b3c-9abd-4ef2-b90b-3298ef9b9b14" providerId="ADAL" clId="{99815F1A-50C5-4856-A398-8B49A629C7DB}" dt="2023-03-08T23:45:58.769" v="7" actId="47"/>
      <pc:docMkLst>
        <pc:docMk/>
      </pc:docMkLst>
      <pc:sldChg chg="add del">
        <pc:chgData name="JD Jorgensen" userId="b93f2b3c-9abd-4ef2-b90b-3298ef9b9b14" providerId="ADAL" clId="{99815F1A-50C5-4856-A398-8B49A629C7DB}" dt="2023-03-08T23:45:58.769" v="7" actId="47"/>
        <pc:sldMkLst>
          <pc:docMk/>
          <pc:sldMk cId="1531557085" sldId="288"/>
        </pc:sldMkLst>
      </pc:sldChg>
      <pc:sldChg chg="add del">
        <pc:chgData name="JD Jorgensen" userId="b93f2b3c-9abd-4ef2-b90b-3298ef9b9b14" providerId="ADAL" clId="{99815F1A-50C5-4856-A398-8B49A629C7DB}" dt="2023-03-08T23:45:57.358" v="6" actId="47"/>
        <pc:sldMkLst>
          <pc:docMk/>
          <pc:sldMk cId="2654736191" sldId="289"/>
        </pc:sldMkLst>
      </pc:sldChg>
      <pc:sldChg chg="add del">
        <pc:chgData name="JD Jorgensen" userId="b93f2b3c-9abd-4ef2-b90b-3298ef9b9b14" providerId="ADAL" clId="{99815F1A-50C5-4856-A398-8B49A629C7DB}" dt="2023-03-08T23:45:56.930" v="5" actId="47"/>
        <pc:sldMkLst>
          <pc:docMk/>
          <pc:sldMk cId="2290022217" sldId="290"/>
        </pc:sldMkLst>
      </pc:sldChg>
      <pc:sldChg chg="add del">
        <pc:chgData name="JD Jorgensen" userId="b93f2b3c-9abd-4ef2-b90b-3298ef9b9b14" providerId="ADAL" clId="{99815F1A-50C5-4856-A398-8B49A629C7DB}" dt="2023-03-08T23:45:56.221" v="4" actId="47"/>
        <pc:sldMkLst>
          <pc:docMk/>
          <pc:sldMk cId="988164513" sldId="291"/>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48002-315D-49B1-B10F-137139C4BF9E}"/>
              </a:ext>
            </a:extLst>
          </p:cNvPr>
          <p:cNvSpPr>
            <a:spLocks noGrp="1"/>
          </p:cNvSpPr>
          <p:nvPr>
            <p:ph type="ctrTitle"/>
          </p:nvPr>
        </p:nvSpPr>
        <p:spPr>
          <a:xfrm>
            <a:off x="854896" y="1122363"/>
            <a:ext cx="7276733" cy="3381398"/>
          </a:xfrm>
        </p:spPr>
        <p:txBody>
          <a:bodyPr anchor="b">
            <a:normAutofit/>
          </a:bodyPr>
          <a:lstStyle>
            <a:lvl1pPr algn="l">
              <a:defRPr sz="4800" cap="none" spc="0" baseline="0"/>
            </a:lvl1pPr>
          </a:lstStyle>
          <a:p>
            <a:r>
              <a:rPr lang="en-US" dirty="0"/>
              <a:t>Click to edit Master title style</a:t>
            </a:r>
          </a:p>
        </p:txBody>
      </p:sp>
      <p:sp>
        <p:nvSpPr>
          <p:cNvPr id="3" name="Subtitle 2">
            <a:extLst>
              <a:ext uri="{FF2B5EF4-FFF2-40B4-BE49-F238E27FC236}">
                <a16:creationId xmlns:a16="http://schemas.microsoft.com/office/drawing/2014/main" id="{804535E0-4D9C-4DCA-8569-64503C5DC1D4}"/>
              </a:ext>
            </a:extLst>
          </p:cNvPr>
          <p:cNvSpPr>
            <a:spLocks noGrp="1"/>
          </p:cNvSpPr>
          <p:nvPr>
            <p:ph type="subTitle" idx="1"/>
          </p:nvPr>
        </p:nvSpPr>
        <p:spPr>
          <a:xfrm>
            <a:off x="854894" y="4612942"/>
            <a:ext cx="7276733" cy="1181683"/>
          </a:xfrm>
        </p:spPr>
        <p:txBody>
          <a:bodyPr>
            <a:normAutofit/>
          </a:bodyPr>
          <a:lstStyle>
            <a:lvl1pPr marL="0" indent="0" algn="l">
              <a:buNone/>
              <a:defRPr sz="18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FF283B68-70CF-4A98-948C-6EA4BD68D2BC}"/>
              </a:ext>
            </a:extLst>
          </p:cNvPr>
          <p:cNvSpPr>
            <a:spLocks noGrp="1"/>
          </p:cNvSpPr>
          <p:nvPr>
            <p:ph type="dt" sz="half" idx="10"/>
          </p:nvPr>
        </p:nvSpPr>
        <p:spPr/>
        <p:txBody>
          <a:bodyPr/>
          <a:lstStyle/>
          <a:p>
            <a:fld id="{326951E3-958F-4611-B170-D081BA0250F9}" type="datetimeFigureOut">
              <a:rPr lang="en-US" smtClean="0"/>
              <a:t>3/8/2023</a:t>
            </a:fld>
            <a:endParaRPr lang="en-US"/>
          </a:p>
        </p:txBody>
      </p:sp>
      <p:sp>
        <p:nvSpPr>
          <p:cNvPr id="5" name="Footer Placeholder 4">
            <a:extLst>
              <a:ext uri="{FF2B5EF4-FFF2-40B4-BE49-F238E27FC236}">
                <a16:creationId xmlns:a16="http://schemas.microsoft.com/office/drawing/2014/main" id="{B3EC2EF9-7F83-4AD3-B3F6-B9D4618D6E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B751B-3464-41CD-B728-A72BB191E29F}"/>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436809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5731-248B-49C2-93DE-8A3260C9FB36}"/>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46D4D5C5-3D5A-4F3D-8A08-7053DACF1F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9E5372-3FC6-4227-B2DD-6CB24E65178F}"/>
              </a:ext>
            </a:extLst>
          </p:cNvPr>
          <p:cNvSpPr>
            <a:spLocks noGrp="1"/>
          </p:cNvSpPr>
          <p:nvPr>
            <p:ph type="dt" sz="half" idx="10"/>
          </p:nvPr>
        </p:nvSpPr>
        <p:spPr/>
        <p:txBody>
          <a:bodyPr/>
          <a:lstStyle/>
          <a:p>
            <a:fld id="{326951E3-958F-4611-B170-D081BA0250F9}" type="datetimeFigureOut">
              <a:rPr lang="en-US" smtClean="0"/>
              <a:t>3/8/2023</a:t>
            </a:fld>
            <a:endParaRPr lang="en-US"/>
          </a:p>
        </p:txBody>
      </p:sp>
      <p:sp>
        <p:nvSpPr>
          <p:cNvPr id="5" name="Footer Placeholder 4">
            <a:extLst>
              <a:ext uri="{FF2B5EF4-FFF2-40B4-BE49-F238E27FC236}">
                <a16:creationId xmlns:a16="http://schemas.microsoft.com/office/drawing/2014/main" id="{B7C1B1B1-B637-4E46-B64C-F082B54C2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5567AD-4B78-41F6-B814-726D4BD4CE50}"/>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448175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674D5E-67E6-4C23-B80A-0C66B53315EB}"/>
              </a:ext>
            </a:extLst>
          </p:cNvPr>
          <p:cNvSpPr>
            <a:spLocks noGrp="1"/>
          </p:cNvSpPr>
          <p:nvPr>
            <p:ph type="title" orient="vert"/>
          </p:nvPr>
        </p:nvSpPr>
        <p:spPr>
          <a:xfrm>
            <a:off x="8724900" y="876299"/>
            <a:ext cx="2628900" cy="5181601"/>
          </a:xfrm>
        </p:spPr>
        <p:txBody>
          <a:bodyPr vert="eaVert" anchor="b"/>
          <a:lstStyle/>
          <a:p>
            <a:r>
              <a:rPr lang="en-US" dirty="0"/>
              <a:t>Click to edit Master title style</a:t>
            </a:r>
          </a:p>
        </p:txBody>
      </p:sp>
      <p:sp>
        <p:nvSpPr>
          <p:cNvPr id="3" name="Vertical Text Placeholder 2">
            <a:extLst>
              <a:ext uri="{FF2B5EF4-FFF2-40B4-BE49-F238E27FC236}">
                <a16:creationId xmlns:a16="http://schemas.microsoft.com/office/drawing/2014/main" id="{42FEFF2A-08E8-447D-85C7-7D5A9C422C9D}"/>
              </a:ext>
            </a:extLst>
          </p:cNvPr>
          <p:cNvSpPr>
            <a:spLocks noGrp="1"/>
          </p:cNvSpPr>
          <p:nvPr>
            <p:ph type="body" orient="vert" idx="1"/>
          </p:nvPr>
        </p:nvSpPr>
        <p:spPr>
          <a:xfrm>
            <a:off x="838200" y="876299"/>
            <a:ext cx="7734300" cy="51816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D40030D-E580-4B0C-B5A8-2C8A094D9D8A}"/>
              </a:ext>
            </a:extLst>
          </p:cNvPr>
          <p:cNvSpPr>
            <a:spLocks noGrp="1"/>
          </p:cNvSpPr>
          <p:nvPr>
            <p:ph type="dt" sz="half" idx="10"/>
          </p:nvPr>
        </p:nvSpPr>
        <p:spPr/>
        <p:txBody>
          <a:bodyPr/>
          <a:lstStyle/>
          <a:p>
            <a:fld id="{326951E3-958F-4611-B170-D081BA0250F9}" type="datetimeFigureOut">
              <a:rPr lang="en-US" smtClean="0"/>
              <a:t>3/8/2023</a:t>
            </a:fld>
            <a:endParaRPr lang="en-US"/>
          </a:p>
        </p:txBody>
      </p:sp>
      <p:sp>
        <p:nvSpPr>
          <p:cNvPr id="5" name="Footer Placeholder 4">
            <a:extLst>
              <a:ext uri="{FF2B5EF4-FFF2-40B4-BE49-F238E27FC236}">
                <a16:creationId xmlns:a16="http://schemas.microsoft.com/office/drawing/2014/main" id="{4F2DCAEB-1B6E-492E-918E-47179AF48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E4A38-A745-436E-9E33-63B9F81C0917}"/>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677824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BFD42-94A9-4345-AF38-7D562B502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64C458-A63B-4032-B4EC-732DAC188C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855B5-7F2F-408B-800D-92CB34B99234}"/>
              </a:ext>
            </a:extLst>
          </p:cNvPr>
          <p:cNvSpPr>
            <a:spLocks noGrp="1"/>
          </p:cNvSpPr>
          <p:nvPr>
            <p:ph type="dt" sz="half" idx="10"/>
          </p:nvPr>
        </p:nvSpPr>
        <p:spPr/>
        <p:txBody>
          <a:bodyPr/>
          <a:lstStyle/>
          <a:p>
            <a:fld id="{326951E3-958F-4611-B170-D081BA0250F9}" type="datetimeFigureOut">
              <a:rPr lang="en-US" smtClean="0"/>
              <a:t>3/8/2023</a:t>
            </a:fld>
            <a:endParaRPr lang="en-US"/>
          </a:p>
        </p:txBody>
      </p:sp>
      <p:sp>
        <p:nvSpPr>
          <p:cNvPr id="5" name="Footer Placeholder 4">
            <a:extLst>
              <a:ext uri="{FF2B5EF4-FFF2-40B4-BE49-F238E27FC236}">
                <a16:creationId xmlns:a16="http://schemas.microsoft.com/office/drawing/2014/main" id="{5C203412-EA6B-43CA-8B3A-F502587CB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6E9EE-F895-4ECE-B4B2-586D65ED8432}"/>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531283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8193F-AFAD-4A9A-B0EF-530DFB19D8DD}"/>
              </a:ext>
            </a:extLst>
          </p:cNvPr>
          <p:cNvSpPr>
            <a:spLocks noGrp="1"/>
          </p:cNvSpPr>
          <p:nvPr>
            <p:ph type="title"/>
          </p:nvPr>
        </p:nvSpPr>
        <p:spPr>
          <a:xfrm>
            <a:off x="831849" y="876299"/>
            <a:ext cx="7876722" cy="3713165"/>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EFD1BBE4-9FC1-4F89-B120-1C49D816FDB9}"/>
              </a:ext>
            </a:extLst>
          </p:cNvPr>
          <p:cNvSpPr>
            <a:spLocks noGrp="1"/>
          </p:cNvSpPr>
          <p:nvPr>
            <p:ph type="body" idx="1"/>
          </p:nvPr>
        </p:nvSpPr>
        <p:spPr>
          <a:xfrm>
            <a:off x="831850" y="4746170"/>
            <a:ext cx="6781301" cy="1048455"/>
          </a:xfrm>
        </p:spPr>
        <p:txBody>
          <a:bodyPr>
            <a:normAutofit/>
          </a:bodyPr>
          <a:lstStyle>
            <a:lvl1pPr marL="0" indent="0">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13530A6B-E3FD-4920-8128-C263CA1D65D1}"/>
              </a:ext>
            </a:extLst>
          </p:cNvPr>
          <p:cNvSpPr>
            <a:spLocks noGrp="1"/>
          </p:cNvSpPr>
          <p:nvPr>
            <p:ph type="dt" sz="half" idx="10"/>
          </p:nvPr>
        </p:nvSpPr>
        <p:spPr/>
        <p:txBody>
          <a:bodyPr/>
          <a:lstStyle/>
          <a:p>
            <a:fld id="{326951E3-958F-4611-B170-D081BA0250F9}" type="datetimeFigureOut">
              <a:rPr lang="en-US" smtClean="0"/>
              <a:t>3/8/2023</a:t>
            </a:fld>
            <a:endParaRPr lang="en-US"/>
          </a:p>
        </p:txBody>
      </p:sp>
      <p:sp>
        <p:nvSpPr>
          <p:cNvPr id="5" name="Footer Placeholder 4">
            <a:extLst>
              <a:ext uri="{FF2B5EF4-FFF2-40B4-BE49-F238E27FC236}">
                <a16:creationId xmlns:a16="http://schemas.microsoft.com/office/drawing/2014/main" id="{8C166B85-0649-47DB-AD69-458D8F600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B25931-A293-42E9-BDF5-B2AE121D73AD}"/>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858195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262B-ECD6-47BB-A6F1-92A6033E93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8B8779-51E9-44D1-9F7B-28F3C6D3C44D}"/>
              </a:ext>
            </a:extLst>
          </p:cNvPr>
          <p:cNvSpPr>
            <a:spLocks noGrp="1"/>
          </p:cNvSpPr>
          <p:nvPr>
            <p:ph sz="half" idx="1"/>
          </p:nvPr>
        </p:nvSpPr>
        <p:spPr>
          <a:xfrm>
            <a:off x="848474" y="2080517"/>
            <a:ext cx="4970124" cy="39773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9E8BFB-5295-4C5E-9CB1-E276E9D0E51F}"/>
              </a:ext>
            </a:extLst>
          </p:cNvPr>
          <p:cNvSpPr>
            <a:spLocks noGrp="1"/>
          </p:cNvSpPr>
          <p:nvPr>
            <p:ph sz="half" idx="2"/>
          </p:nvPr>
        </p:nvSpPr>
        <p:spPr>
          <a:xfrm>
            <a:off x="6310899" y="2080517"/>
            <a:ext cx="4970124" cy="39773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5E22BF-1819-4301-B699-EF5A2F4D9BC4}"/>
              </a:ext>
            </a:extLst>
          </p:cNvPr>
          <p:cNvSpPr>
            <a:spLocks noGrp="1"/>
          </p:cNvSpPr>
          <p:nvPr>
            <p:ph type="dt" sz="half" idx="10"/>
          </p:nvPr>
        </p:nvSpPr>
        <p:spPr/>
        <p:txBody>
          <a:bodyPr/>
          <a:lstStyle/>
          <a:p>
            <a:fld id="{326951E3-958F-4611-B170-D081BA0250F9}" type="datetimeFigureOut">
              <a:rPr lang="en-US" smtClean="0"/>
              <a:t>3/8/2023</a:t>
            </a:fld>
            <a:endParaRPr lang="en-US"/>
          </a:p>
        </p:txBody>
      </p:sp>
      <p:sp>
        <p:nvSpPr>
          <p:cNvPr id="6" name="Footer Placeholder 5">
            <a:extLst>
              <a:ext uri="{FF2B5EF4-FFF2-40B4-BE49-F238E27FC236}">
                <a16:creationId xmlns:a16="http://schemas.microsoft.com/office/drawing/2014/main" id="{3600A2DF-39DE-49C3-A213-3E8423C7AC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55D3A8-238B-4A68-A9F9-672D2F06070B}"/>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095288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7D468-D010-4225-B024-DCEF543BCEB9}"/>
              </a:ext>
            </a:extLst>
          </p:cNvPr>
          <p:cNvSpPr>
            <a:spLocks noGrp="1"/>
          </p:cNvSpPr>
          <p:nvPr>
            <p:ph type="title"/>
          </p:nvPr>
        </p:nvSpPr>
        <p:spPr>
          <a:xfrm>
            <a:off x="839788" y="571955"/>
            <a:ext cx="10441236" cy="1398359"/>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73D60A0-FCAB-425A-9ECD-94CDE4F472C6}"/>
              </a:ext>
            </a:extLst>
          </p:cNvPr>
          <p:cNvSpPr>
            <a:spLocks noGrp="1"/>
          </p:cNvSpPr>
          <p:nvPr>
            <p:ph type="body" idx="1"/>
          </p:nvPr>
        </p:nvSpPr>
        <p:spPr>
          <a:xfrm>
            <a:off x="844926" y="1983242"/>
            <a:ext cx="5007110" cy="814387"/>
          </a:xfrm>
        </p:spPr>
        <p:txBody>
          <a:bodyPr anchor="b">
            <a:normAutofit/>
          </a:bodyPr>
          <a:lstStyle>
            <a:lvl1pPr marL="0" indent="0">
              <a:lnSpc>
                <a:spcPct val="110000"/>
              </a:lnSpc>
              <a:buNone/>
              <a:defRPr sz="2000" b="0" cap="all" spc="14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16F986B-07CB-4FB0-9419-2AAB318B8A10}"/>
              </a:ext>
            </a:extLst>
          </p:cNvPr>
          <p:cNvSpPr>
            <a:spLocks noGrp="1"/>
          </p:cNvSpPr>
          <p:nvPr>
            <p:ph sz="half" idx="2"/>
          </p:nvPr>
        </p:nvSpPr>
        <p:spPr>
          <a:xfrm>
            <a:off x="850063" y="2813959"/>
            <a:ext cx="5007110" cy="32439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DA9D784-7968-4E8B-B704-E42EE8F1872F}"/>
              </a:ext>
            </a:extLst>
          </p:cNvPr>
          <p:cNvSpPr>
            <a:spLocks noGrp="1"/>
          </p:cNvSpPr>
          <p:nvPr>
            <p:ph type="body" sz="quarter" idx="3"/>
          </p:nvPr>
        </p:nvSpPr>
        <p:spPr>
          <a:xfrm>
            <a:off x="6249255" y="1983242"/>
            <a:ext cx="5031769" cy="814387"/>
          </a:xfrm>
        </p:spPr>
        <p:txBody>
          <a:bodyPr anchor="b">
            <a:normAutofit/>
          </a:bodyPr>
          <a:lstStyle>
            <a:lvl1pPr marL="0" indent="0">
              <a:lnSpc>
                <a:spcPct val="110000"/>
              </a:lnSpc>
              <a:buNone/>
              <a:defRPr sz="2000" b="0" cap="all" spc="14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45754F-08D1-4593-988F-95F0ED1A017D}"/>
              </a:ext>
            </a:extLst>
          </p:cNvPr>
          <p:cNvSpPr>
            <a:spLocks noGrp="1"/>
          </p:cNvSpPr>
          <p:nvPr>
            <p:ph sz="quarter" idx="4"/>
          </p:nvPr>
        </p:nvSpPr>
        <p:spPr>
          <a:xfrm>
            <a:off x="6249255" y="2813959"/>
            <a:ext cx="5031769" cy="32439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FED2E61-83B4-4C8F-BBFE-D95920342A1B}"/>
              </a:ext>
            </a:extLst>
          </p:cNvPr>
          <p:cNvSpPr>
            <a:spLocks noGrp="1"/>
          </p:cNvSpPr>
          <p:nvPr>
            <p:ph type="dt" sz="half" idx="10"/>
          </p:nvPr>
        </p:nvSpPr>
        <p:spPr/>
        <p:txBody>
          <a:bodyPr/>
          <a:lstStyle/>
          <a:p>
            <a:fld id="{326951E3-958F-4611-B170-D081BA0250F9}" type="datetimeFigureOut">
              <a:rPr lang="en-US" smtClean="0"/>
              <a:t>3/8/2023</a:t>
            </a:fld>
            <a:endParaRPr lang="en-US"/>
          </a:p>
        </p:txBody>
      </p:sp>
      <p:sp>
        <p:nvSpPr>
          <p:cNvPr id="8" name="Footer Placeholder 7">
            <a:extLst>
              <a:ext uri="{FF2B5EF4-FFF2-40B4-BE49-F238E27FC236}">
                <a16:creationId xmlns:a16="http://schemas.microsoft.com/office/drawing/2014/main" id="{5E80C136-A664-4013-8073-B0C6BDEF8C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AE9547-8EE7-461B-9E99-484B11E918A7}"/>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224581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2E667-0EFA-4EE6-8E4D-20805309A8A4}"/>
              </a:ext>
            </a:extLst>
          </p:cNvPr>
          <p:cNvSpPr>
            <a:spLocks noGrp="1"/>
          </p:cNvSpPr>
          <p:nvPr>
            <p:ph type="title"/>
          </p:nvPr>
        </p:nvSpPr>
        <p:spPr>
          <a:xfrm>
            <a:off x="849759" y="895440"/>
            <a:ext cx="10138451" cy="1832349"/>
          </a:xfrm>
        </p:spPr>
        <p:txBody>
          <a:bodyPr anchor="t">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27EE4825-BB8C-4567-B407-B4452409D7D8}"/>
              </a:ext>
            </a:extLst>
          </p:cNvPr>
          <p:cNvSpPr>
            <a:spLocks noGrp="1"/>
          </p:cNvSpPr>
          <p:nvPr>
            <p:ph type="dt" sz="half" idx="10"/>
          </p:nvPr>
        </p:nvSpPr>
        <p:spPr/>
        <p:txBody>
          <a:bodyPr/>
          <a:lstStyle/>
          <a:p>
            <a:fld id="{326951E3-958F-4611-B170-D081BA0250F9}" type="datetimeFigureOut">
              <a:rPr lang="en-US" smtClean="0"/>
              <a:t>3/8/2023</a:t>
            </a:fld>
            <a:endParaRPr lang="en-US"/>
          </a:p>
        </p:txBody>
      </p:sp>
      <p:sp>
        <p:nvSpPr>
          <p:cNvPr id="4" name="Footer Placeholder 3">
            <a:extLst>
              <a:ext uri="{FF2B5EF4-FFF2-40B4-BE49-F238E27FC236}">
                <a16:creationId xmlns:a16="http://schemas.microsoft.com/office/drawing/2014/main" id="{70838892-25DB-4A4E-9D43-6058C45C53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C3DDDA-48EF-4B42-9980-4762AF5094E2}"/>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550324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EFA7D9-6801-4DD0-8D7D-505212F466BD}"/>
              </a:ext>
            </a:extLst>
          </p:cNvPr>
          <p:cNvSpPr>
            <a:spLocks noGrp="1"/>
          </p:cNvSpPr>
          <p:nvPr>
            <p:ph type="dt" sz="half" idx="10"/>
          </p:nvPr>
        </p:nvSpPr>
        <p:spPr/>
        <p:txBody>
          <a:bodyPr/>
          <a:lstStyle/>
          <a:p>
            <a:fld id="{326951E3-958F-4611-B170-D081BA0250F9}" type="datetimeFigureOut">
              <a:rPr lang="en-US" smtClean="0"/>
              <a:t>3/8/2023</a:t>
            </a:fld>
            <a:endParaRPr lang="en-US"/>
          </a:p>
        </p:txBody>
      </p:sp>
      <p:sp>
        <p:nvSpPr>
          <p:cNvPr id="3" name="Footer Placeholder 2">
            <a:extLst>
              <a:ext uri="{FF2B5EF4-FFF2-40B4-BE49-F238E27FC236}">
                <a16:creationId xmlns:a16="http://schemas.microsoft.com/office/drawing/2014/main" id="{9E6FA3EA-1519-4178-AC3A-231A5BAA79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423DBE-6FD6-4D60-8336-7843B4BD30B0}"/>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668429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2D9AE-CA1A-4751-9B33-0AC09CE629C8}"/>
              </a:ext>
            </a:extLst>
          </p:cNvPr>
          <p:cNvSpPr>
            <a:spLocks noGrp="1"/>
          </p:cNvSpPr>
          <p:nvPr>
            <p:ph type="title"/>
          </p:nvPr>
        </p:nvSpPr>
        <p:spPr>
          <a:xfrm>
            <a:off x="839789" y="996948"/>
            <a:ext cx="3046410" cy="1479551"/>
          </a:xfrm>
        </p:spPr>
        <p:txBody>
          <a:bodyPr anchor="t">
            <a:normAutofit/>
          </a:bodyPr>
          <a:lstStyle>
            <a:lvl1pPr>
              <a:lnSpc>
                <a:spcPct val="110000"/>
              </a:lnSpc>
              <a:defRPr sz="2400" cap="all" spc="400" baseline="0"/>
            </a:lvl1pPr>
          </a:lstStyle>
          <a:p>
            <a:r>
              <a:rPr lang="en-US" dirty="0"/>
              <a:t>Click to edit Master title style</a:t>
            </a:r>
          </a:p>
        </p:txBody>
      </p:sp>
      <p:sp>
        <p:nvSpPr>
          <p:cNvPr id="3" name="Content Placeholder 2">
            <a:extLst>
              <a:ext uri="{FF2B5EF4-FFF2-40B4-BE49-F238E27FC236}">
                <a16:creationId xmlns:a16="http://schemas.microsoft.com/office/drawing/2014/main" id="{E4DF9941-76E5-42B5-8464-C1A7010D94F0}"/>
              </a:ext>
            </a:extLst>
          </p:cNvPr>
          <p:cNvSpPr>
            <a:spLocks noGrp="1"/>
          </p:cNvSpPr>
          <p:nvPr>
            <p:ph idx="1"/>
          </p:nvPr>
        </p:nvSpPr>
        <p:spPr>
          <a:xfrm>
            <a:off x="5260796" y="876300"/>
            <a:ext cx="5758235" cy="5181599"/>
          </a:xfrm>
        </p:spPr>
        <p:txBody>
          <a:bodyPr>
            <a:normAutofit/>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84785D8-F112-415F-9AB4-5F2AC060D127}"/>
              </a:ext>
            </a:extLst>
          </p:cNvPr>
          <p:cNvSpPr>
            <a:spLocks noGrp="1"/>
          </p:cNvSpPr>
          <p:nvPr>
            <p:ph type="body" sz="half" idx="2"/>
          </p:nvPr>
        </p:nvSpPr>
        <p:spPr>
          <a:xfrm>
            <a:off x="839789" y="2666144"/>
            <a:ext cx="3046409" cy="31949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7670A0B3-4E9C-4FAC-B1D1-2673F7B5A10F}"/>
              </a:ext>
            </a:extLst>
          </p:cNvPr>
          <p:cNvSpPr>
            <a:spLocks noGrp="1"/>
          </p:cNvSpPr>
          <p:nvPr>
            <p:ph type="dt" sz="half" idx="10"/>
          </p:nvPr>
        </p:nvSpPr>
        <p:spPr/>
        <p:txBody>
          <a:bodyPr/>
          <a:lstStyle/>
          <a:p>
            <a:fld id="{326951E3-958F-4611-B170-D081BA0250F9}" type="datetimeFigureOut">
              <a:rPr lang="en-US" smtClean="0"/>
              <a:t>3/8/2023</a:t>
            </a:fld>
            <a:endParaRPr lang="en-US"/>
          </a:p>
        </p:txBody>
      </p:sp>
      <p:sp>
        <p:nvSpPr>
          <p:cNvPr id="6" name="Footer Placeholder 5">
            <a:extLst>
              <a:ext uri="{FF2B5EF4-FFF2-40B4-BE49-F238E27FC236}">
                <a16:creationId xmlns:a16="http://schemas.microsoft.com/office/drawing/2014/main" id="{E1AA370A-33F5-48A6-962A-47C0F15D4C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AD606-A37D-4697-AA7A-EAE4F101A707}"/>
              </a:ext>
            </a:extLst>
          </p:cNvPr>
          <p:cNvSpPr>
            <a:spLocks noGrp="1"/>
          </p:cNvSpPr>
          <p:nvPr>
            <p:ph type="sldNum" sz="quarter" idx="12"/>
          </p:nvPr>
        </p:nvSpPr>
        <p:spPr/>
        <p:txBody>
          <a:bodyPr/>
          <a:lstStyle/>
          <a:p>
            <a:fld id="{57871EFB-7B9E-4E86-A89E-697E8EBB06F2}" type="slidenum">
              <a:rPr lang="en-US" smtClean="0"/>
              <a:t>‹#›</a:t>
            </a:fld>
            <a:endParaRPr lang="en-US"/>
          </a:p>
        </p:txBody>
      </p:sp>
      <p:cxnSp>
        <p:nvCxnSpPr>
          <p:cNvPr id="9" name="Straight Connector 8">
            <a:extLst>
              <a:ext uri="{FF2B5EF4-FFF2-40B4-BE49-F238E27FC236}">
                <a16:creationId xmlns:a16="http://schemas.microsoft.com/office/drawing/2014/main" id="{644E0B5E-1030-4A34-AB09-05ACB45CE993}"/>
              </a:ext>
            </a:extLst>
          </p:cNvPr>
          <p:cNvCxnSpPr>
            <a:cxnSpLocks/>
          </p:cNvCxnSpPr>
          <p:nvPr/>
        </p:nvCxnSpPr>
        <p:spPr>
          <a:xfrm>
            <a:off x="4610100" y="898989"/>
            <a:ext cx="0" cy="5138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970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1D4C-0A93-40A6-9645-5EF7DE6C5977}"/>
              </a:ext>
            </a:extLst>
          </p:cNvPr>
          <p:cNvSpPr>
            <a:spLocks noGrp="1"/>
          </p:cNvSpPr>
          <p:nvPr>
            <p:ph type="title"/>
          </p:nvPr>
        </p:nvSpPr>
        <p:spPr>
          <a:xfrm>
            <a:off x="839789" y="989314"/>
            <a:ext cx="3046409" cy="1487185"/>
          </a:xfrm>
        </p:spPr>
        <p:txBody>
          <a:bodyPr anchor="t">
            <a:normAutofit/>
          </a:bodyPr>
          <a:lstStyle>
            <a:lvl1pPr>
              <a:lnSpc>
                <a:spcPct val="110000"/>
              </a:lnSpc>
              <a:defRPr sz="2400" cap="all" spc="300" baseline="0"/>
            </a:lvl1pPr>
          </a:lstStyle>
          <a:p>
            <a:r>
              <a:rPr lang="en-US" dirty="0"/>
              <a:t>Click to edit Master title style</a:t>
            </a:r>
          </a:p>
        </p:txBody>
      </p:sp>
      <p:sp>
        <p:nvSpPr>
          <p:cNvPr id="3" name="Picture Placeholder 2">
            <a:extLst>
              <a:ext uri="{FF2B5EF4-FFF2-40B4-BE49-F238E27FC236}">
                <a16:creationId xmlns:a16="http://schemas.microsoft.com/office/drawing/2014/main" id="{222F9455-852F-4604-87D4-801E8D5DB502}"/>
              </a:ext>
            </a:extLst>
          </p:cNvPr>
          <p:cNvSpPr>
            <a:spLocks noGrp="1"/>
          </p:cNvSpPr>
          <p:nvPr>
            <p:ph type="pic" idx="1"/>
          </p:nvPr>
        </p:nvSpPr>
        <p:spPr>
          <a:xfrm>
            <a:off x="5334004" y="876300"/>
            <a:ext cx="5943596" cy="51815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8842061-B161-4973-9EE4-76D0B73FC18C}"/>
              </a:ext>
            </a:extLst>
          </p:cNvPr>
          <p:cNvSpPr>
            <a:spLocks noGrp="1"/>
          </p:cNvSpPr>
          <p:nvPr>
            <p:ph type="body" sz="half" idx="2"/>
          </p:nvPr>
        </p:nvSpPr>
        <p:spPr>
          <a:xfrm>
            <a:off x="839789" y="2666143"/>
            <a:ext cx="3046409" cy="31949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5DDCE2E0-050A-4BC2-91DF-7A00811D28EB}"/>
              </a:ext>
            </a:extLst>
          </p:cNvPr>
          <p:cNvSpPr>
            <a:spLocks noGrp="1"/>
          </p:cNvSpPr>
          <p:nvPr>
            <p:ph type="dt" sz="half" idx="10"/>
          </p:nvPr>
        </p:nvSpPr>
        <p:spPr/>
        <p:txBody>
          <a:bodyPr/>
          <a:lstStyle/>
          <a:p>
            <a:fld id="{326951E3-958F-4611-B170-D081BA0250F9}" type="datetimeFigureOut">
              <a:rPr lang="en-US" smtClean="0"/>
              <a:t>3/8/2023</a:t>
            </a:fld>
            <a:endParaRPr lang="en-US"/>
          </a:p>
        </p:txBody>
      </p:sp>
      <p:sp>
        <p:nvSpPr>
          <p:cNvPr id="6" name="Footer Placeholder 5">
            <a:extLst>
              <a:ext uri="{FF2B5EF4-FFF2-40B4-BE49-F238E27FC236}">
                <a16:creationId xmlns:a16="http://schemas.microsoft.com/office/drawing/2014/main" id="{260AB003-B443-4B96-9DD9-4284E7E1ED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179DBA-16C0-4FFB-B367-B96169B4B005}"/>
              </a:ext>
            </a:extLst>
          </p:cNvPr>
          <p:cNvSpPr>
            <a:spLocks noGrp="1"/>
          </p:cNvSpPr>
          <p:nvPr>
            <p:ph type="sldNum" sz="quarter" idx="12"/>
          </p:nvPr>
        </p:nvSpPr>
        <p:spPr/>
        <p:txBody>
          <a:bodyPr/>
          <a:lstStyle/>
          <a:p>
            <a:fld id="{57871EFB-7B9E-4E86-A89E-697E8EBB06F2}" type="slidenum">
              <a:rPr lang="en-US" smtClean="0"/>
              <a:t>‹#›</a:t>
            </a:fld>
            <a:endParaRPr lang="en-US"/>
          </a:p>
        </p:txBody>
      </p:sp>
      <p:cxnSp>
        <p:nvCxnSpPr>
          <p:cNvPr id="13" name="Straight Connector 12">
            <a:extLst>
              <a:ext uri="{FF2B5EF4-FFF2-40B4-BE49-F238E27FC236}">
                <a16:creationId xmlns:a16="http://schemas.microsoft.com/office/drawing/2014/main" id="{C9F2BD78-1D6B-4742-9726-75646D91F4AC}"/>
              </a:ext>
            </a:extLst>
          </p:cNvPr>
          <p:cNvCxnSpPr>
            <a:cxnSpLocks/>
          </p:cNvCxnSpPr>
          <p:nvPr/>
        </p:nvCxnSpPr>
        <p:spPr>
          <a:xfrm>
            <a:off x="4610100" y="898989"/>
            <a:ext cx="0" cy="51387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3068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98CBCD-166B-4F97-A6DF-DAA3BF2B25A3}"/>
              </a:ext>
            </a:extLst>
          </p:cNvPr>
          <p:cNvSpPr>
            <a:spLocks noGrp="1"/>
          </p:cNvSpPr>
          <p:nvPr>
            <p:ph type="title"/>
          </p:nvPr>
        </p:nvSpPr>
        <p:spPr>
          <a:xfrm>
            <a:off x="849760" y="876302"/>
            <a:ext cx="10427840" cy="108605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0664D6D9-636D-450B-839A-22AE0CED2315}"/>
              </a:ext>
            </a:extLst>
          </p:cNvPr>
          <p:cNvSpPr>
            <a:spLocks noGrp="1"/>
          </p:cNvSpPr>
          <p:nvPr>
            <p:ph type="body" idx="1"/>
          </p:nvPr>
        </p:nvSpPr>
        <p:spPr>
          <a:xfrm>
            <a:off x="849758" y="2065984"/>
            <a:ext cx="10427841" cy="390329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FE6CAEC-1EE5-4B71-9646-5C378EEBEFE8}"/>
              </a:ext>
            </a:extLst>
          </p:cNvPr>
          <p:cNvSpPr>
            <a:spLocks noGrp="1"/>
          </p:cNvSpPr>
          <p:nvPr>
            <p:ph type="dt" sz="half" idx="2"/>
          </p:nvPr>
        </p:nvSpPr>
        <p:spPr>
          <a:xfrm>
            <a:off x="7382838" y="6356350"/>
            <a:ext cx="3361362" cy="365125"/>
          </a:xfrm>
          <a:prstGeom prst="rect">
            <a:avLst/>
          </a:prstGeom>
        </p:spPr>
        <p:txBody>
          <a:bodyPr vert="horz" lIns="91440" tIns="45720" rIns="91440" bIns="45720" rtlCol="0" anchor="ctr"/>
          <a:lstStyle>
            <a:lvl1pPr algn="r">
              <a:defRPr sz="900">
                <a:solidFill>
                  <a:schemeClr val="tx2"/>
                </a:solidFill>
              </a:defRPr>
            </a:lvl1pPr>
          </a:lstStyle>
          <a:p>
            <a:fld id="{326951E3-958F-4611-B170-D081BA0250F9}" type="datetimeFigureOut">
              <a:rPr lang="en-US" smtClean="0"/>
              <a:pPr/>
              <a:t>3/8/2023</a:t>
            </a:fld>
            <a:endParaRPr lang="en-US" dirty="0"/>
          </a:p>
        </p:txBody>
      </p:sp>
      <p:sp>
        <p:nvSpPr>
          <p:cNvPr id="5" name="Footer Placeholder 4">
            <a:extLst>
              <a:ext uri="{FF2B5EF4-FFF2-40B4-BE49-F238E27FC236}">
                <a16:creationId xmlns:a16="http://schemas.microsoft.com/office/drawing/2014/main" id="{66570EF8-70B2-4AFC-8388-691A146AA75A}"/>
              </a:ext>
            </a:extLst>
          </p:cNvPr>
          <p:cNvSpPr>
            <a:spLocks noGrp="1"/>
          </p:cNvSpPr>
          <p:nvPr>
            <p:ph type="ftr" sz="quarter" idx="3"/>
          </p:nvPr>
        </p:nvSpPr>
        <p:spPr>
          <a:xfrm>
            <a:off x="858748" y="6356350"/>
            <a:ext cx="4114800" cy="365125"/>
          </a:xfrm>
          <a:prstGeom prst="rect">
            <a:avLst/>
          </a:prstGeom>
        </p:spPr>
        <p:txBody>
          <a:bodyPr vert="horz" lIns="91440" tIns="45720" rIns="91440" bIns="45720" rtlCol="0" anchor="ctr"/>
          <a:lstStyle>
            <a:lvl1pPr algn="l">
              <a:defRPr sz="900" cap="none" spc="0" baseline="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52F07DC7-D05C-4038-B51A-F00B7B9C996A}"/>
              </a:ext>
            </a:extLst>
          </p:cNvPr>
          <p:cNvSpPr>
            <a:spLocks noGrp="1"/>
          </p:cNvSpPr>
          <p:nvPr>
            <p:ph type="sldNum" sz="quarter" idx="4"/>
          </p:nvPr>
        </p:nvSpPr>
        <p:spPr>
          <a:xfrm>
            <a:off x="10820400" y="6356350"/>
            <a:ext cx="617669" cy="365125"/>
          </a:xfrm>
          <a:prstGeom prst="rect">
            <a:avLst/>
          </a:prstGeom>
        </p:spPr>
        <p:txBody>
          <a:bodyPr vert="horz" lIns="91440" tIns="45720" rIns="91440" bIns="45720" rtlCol="0" anchor="ctr"/>
          <a:lstStyle>
            <a:lvl1pPr algn="r">
              <a:defRPr sz="900" i="1">
                <a:solidFill>
                  <a:schemeClr val="tx2"/>
                </a:solidFill>
              </a:defRPr>
            </a:lvl1pPr>
          </a:lstStyle>
          <a:p>
            <a:fld id="{57871EFB-7B9E-4E86-A89E-697E8EBB06F2}" type="slidenum">
              <a:rPr lang="en-US" smtClean="0"/>
              <a:pPr/>
              <a:t>‹#›</a:t>
            </a:fld>
            <a:endParaRPr lang="en-US" dirty="0"/>
          </a:p>
        </p:txBody>
      </p:sp>
      <p:cxnSp>
        <p:nvCxnSpPr>
          <p:cNvPr id="34" name="Straight Connector 33">
            <a:extLst>
              <a:ext uri="{FF2B5EF4-FFF2-40B4-BE49-F238E27FC236}">
                <a16:creationId xmlns:a16="http://schemas.microsoft.com/office/drawing/2014/main" id="{EAD4CCDA-06BF-4D2A-B44F-195AEC0B5B22}"/>
              </a:ext>
            </a:extLst>
          </p:cNvPr>
          <p:cNvCxnSpPr>
            <a:cxnSpLocks/>
          </p:cNvCxnSpPr>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0139790"/>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SzPct val="70000"/>
        <a:buFont typeface="Arial" panose="020B0604020202020204" pitchFamily="34" charset="0"/>
        <a:buChar char="•"/>
        <a:defRPr sz="2000" kern="1200">
          <a:solidFill>
            <a:schemeClr val="tx2"/>
          </a:solidFill>
          <a:latin typeface="+mn-lt"/>
          <a:ea typeface="+mn-ea"/>
          <a:cs typeface="+mn-cs"/>
        </a:defRPr>
      </a:lvl1pPr>
      <a:lvl2pPr marL="274320" indent="0" algn="l" defTabSz="914400" rtl="0" eaLnBrk="1" latinLnBrk="0" hangingPunct="1">
        <a:lnSpc>
          <a:spcPct val="120000"/>
        </a:lnSpc>
        <a:spcBef>
          <a:spcPts val="500"/>
        </a:spcBef>
        <a:buSzPct val="70000"/>
        <a:buFontTx/>
        <a:buNone/>
        <a:defRPr sz="1800" i="1" kern="1200">
          <a:solidFill>
            <a:schemeClr val="tx2"/>
          </a:solidFill>
          <a:latin typeface="+mn-lt"/>
          <a:ea typeface="+mn-ea"/>
          <a:cs typeface="+mn-cs"/>
        </a:defRPr>
      </a:lvl2pPr>
      <a:lvl3pPr marL="502920" indent="-228600" algn="l" defTabSz="914400" rtl="0" eaLnBrk="1" latinLnBrk="0" hangingPunct="1">
        <a:lnSpc>
          <a:spcPct val="120000"/>
        </a:lnSpc>
        <a:spcBef>
          <a:spcPts val="500"/>
        </a:spcBef>
        <a:buSzPct val="70000"/>
        <a:buFont typeface="Arial" panose="020B0604020202020204" pitchFamily="34" charset="0"/>
        <a:buChar char="•"/>
        <a:defRPr sz="1800" kern="1200">
          <a:solidFill>
            <a:schemeClr val="tx2"/>
          </a:solidFill>
          <a:latin typeface="+mn-lt"/>
          <a:ea typeface="+mn-ea"/>
          <a:cs typeface="+mn-cs"/>
        </a:defRPr>
      </a:lvl3pPr>
      <a:lvl4pPr marL="548640" indent="0" algn="l" defTabSz="914400" rtl="0" eaLnBrk="1" latinLnBrk="0" hangingPunct="1">
        <a:lnSpc>
          <a:spcPct val="120000"/>
        </a:lnSpc>
        <a:spcBef>
          <a:spcPts val="500"/>
        </a:spcBef>
        <a:buSzPct val="70000"/>
        <a:buFont typeface="Arial" panose="020B0604020202020204" pitchFamily="34" charset="0"/>
        <a:buNone/>
        <a:defRPr sz="1600" i="1" kern="1200">
          <a:solidFill>
            <a:schemeClr val="tx2"/>
          </a:solidFill>
          <a:latin typeface="+mn-lt"/>
          <a:ea typeface="+mn-ea"/>
          <a:cs typeface="+mn-cs"/>
        </a:defRPr>
      </a:lvl4pPr>
      <a:lvl5pPr marL="822960" indent="-228600" algn="l" defTabSz="914400" rtl="0" eaLnBrk="1" latinLnBrk="0" hangingPunct="1">
        <a:lnSpc>
          <a:spcPct val="120000"/>
        </a:lnSpc>
        <a:spcBef>
          <a:spcPts val="500"/>
        </a:spcBef>
        <a:buSzPct val="7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nps.gov/grsm/learn/historyculture/walker-sisters.htm"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southernappalachiandigitalcollections.org/object/23230"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themountaineer.com/news/haywood_history/romance-surprises-and-humor-a-look-back-at-80-plus-cataloochee-reunions/article_a9f6e640-d7f6-11ea-9334-df00a3f16461.html#:~:text=Dwindling%20natives&amp;text=They%20ranged%20in%20age%20from,to%20Vaughn%20Palmer%2C%20age%20102."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southernappalachiandigitalcollections.org/object/13539"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southernappalachiandigitalcollections.org/object/9689"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ancientnc.web.unc.edu/a_d_0387_appalachian-summit-buncombe/" TargetMode="Externa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southernappalachiandigitalcollections.org/object/37797" TargetMode="External"/><Relationship Id="rId1" Type="http://schemas.openxmlformats.org/officeDocument/2006/relationships/slideLayout" Target="../slideLayouts/slideLayout8.xml"/><Relationship Id="rId5" Type="http://schemas.openxmlformats.org/officeDocument/2006/relationships/image" Target="../media/image35.jpeg"/><Relationship Id="rId4" Type="http://schemas.openxmlformats.org/officeDocument/2006/relationships/hyperlink" Target="https://southernappalachiandigitalcollections.org/object/37788"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southernappalachiandigitalcollections.org/object/3940" TargetMode="Externa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southernappalachiandigitalcollections.org/object/20054" TargetMode="Externa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southernappalachiandigitalcollections.org/object/26348"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F7EA0E-9196-4767-BBF1-F01DC43154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urple mountain heights">
            <a:extLst>
              <a:ext uri="{FF2B5EF4-FFF2-40B4-BE49-F238E27FC236}">
                <a16:creationId xmlns:a16="http://schemas.microsoft.com/office/drawing/2014/main" id="{4C8A2325-C683-5B76-B7B8-8D7F414E82A2}"/>
              </a:ext>
            </a:extLst>
          </p:cNvPr>
          <p:cNvPicPr>
            <a:picLocks noChangeAspect="1"/>
          </p:cNvPicPr>
          <p:nvPr/>
        </p:nvPicPr>
        <p:blipFill rotWithShape="1">
          <a:blip r:embed="rId2"/>
          <a:srcRect t="9639"/>
          <a:stretch/>
        </p:blipFill>
        <p:spPr>
          <a:xfrm>
            <a:off x="1" y="10"/>
            <a:ext cx="12191999" cy="6857989"/>
          </a:xfrm>
          <a:prstGeom prst="rect">
            <a:avLst/>
          </a:prstGeom>
        </p:spPr>
      </p:pic>
      <p:sp>
        <p:nvSpPr>
          <p:cNvPr id="11" name="Freeform: Shape 10">
            <a:extLst>
              <a:ext uri="{FF2B5EF4-FFF2-40B4-BE49-F238E27FC236}">
                <a16:creationId xmlns:a16="http://schemas.microsoft.com/office/drawing/2014/main" id="{A76F333A-62E0-4AF3-80DE-CFDF4B376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153473 w 12192000"/>
              <a:gd name="connsiteY0" fmla="*/ 805938 h 6858000"/>
              <a:gd name="connsiteX1" fmla="*/ 964227 w 12192000"/>
              <a:gd name="connsiteY1" fmla="*/ 2995186 h 6858000"/>
              <a:gd name="connsiteX2" fmla="*/ 964227 w 12192000"/>
              <a:gd name="connsiteY2" fmla="*/ 3263695 h 6858000"/>
              <a:gd name="connsiteX3" fmla="*/ 964227 w 12192000"/>
              <a:gd name="connsiteY3" fmla="*/ 4781551 h 6858000"/>
              <a:gd name="connsiteX4" fmla="*/ 5343237 w 12192000"/>
              <a:gd name="connsiteY4" fmla="*/ 4781551 h 6858000"/>
              <a:gd name="connsiteX5" fmla="*/ 5343237 w 12192000"/>
              <a:gd name="connsiteY5" fmla="*/ 2995186 h 6858000"/>
              <a:gd name="connsiteX6" fmla="*/ 3153992 w 12192000"/>
              <a:gd name="connsiteY6" fmla="*/ 805938 h 6858000"/>
              <a:gd name="connsiteX7" fmla="*/ 0 w 12192000"/>
              <a:gd name="connsiteY7" fmla="*/ 0 h 6858000"/>
              <a:gd name="connsiteX8" fmla="*/ 12192000 w 12192000"/>
              <a:gd name="connsiteY8" fmla="*/ 0 h 6858000"/>
              <a:gd name="connsiteX9" fmla="*/ 12192000 w 12192000"/>
              <a:gd name="connsiteY9" fmla="*/ 6858000 h 6858000"/>
              <a:gd name="connsiteX10" fmla="*/ 0 w 12192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3153473" y="805938"/>
                </a:moveTo>
                <a:cubicBezTo>
                  <a:pt x="1944364" y="805938"/>
                  <a:pt x="964227" y="1786104"/>
                  <a:pt x="964227" y="2995186"/>
                </a:cubicBezTo>
                <a:lnTo>
                  <a:pt x="964227" y="3263695"/>
                </a:lnTo>
                <a:lnTo>
                  <a:pt x="964227" y="4781551"/>
                </a:lnTo>
                <a:lnTo>
                  <a:pt x="5343237" y="4781551"/>
                </a:lnTo>
                <a:lnTo>
                  <a:pt x="5343237" y="2995186"/>
                </a:lnTo>
                <a:cubicBezTo>
                  <a:pt x="5343237" y="1786104"/>
                  <a:pt x="4363097" y="805938"/>
                  <a:pt x="3153992" y="805938"/>
                </a:cubicBezTo>
                <a:close/>
                <a:moveTo>
                  <a:pt x="0" y="0"/>
                </a:moveTo>
                <a:lnTo>
                  <a:pt x="12192000" y="0"/>
                </a:lnTo>
                <a:lnTo>
                  <a:pt x="12192000" y="6858000"/>
                </a:lnTo>
                <a:lnTo>
                  <a:pt x="0" y="6858000"/>
                </a:lnTo>
                <a:close/>
              </a:path>
            </a:pathLst>
          </a:custGeom>
          <a:solidFill>
            <a:srgbClr val="000000">
              <a:alpha val="6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19F5A44-ABFD-F272-AFDD-B3092CBC14E3}"/>
              </a:ext>
            </a:extLst>
          </p:cNvPr>
          <p:cNvSpPr>
            <a:spLocks noGrp="1"/>
          </p:cNvSpPr>
          <p:nvPr>
            <p:ph type="ctrTitle"/>
          </p:nvPr>
        </p:nvSpPr>
        <p:spPr>
          <a:xfrm>
            <a:off x="889570" y="5209099"/>
            <a:ext cx="10388030" cy="981633"/>
          </a:xfrm>
        </p:spPr>
        <p:txBody>
          <a:bodyPr anchor="ctr">
            <a:normAutofit/>
          </a:bodyPr>
          <a:lstStyle/>
          <a:p>
            <a:r>
              <a:rPr lang="en-US" dirty="0">
                <a:solidFill>
                  <a:srgbClr val="FFFFFF"/>
                </a:solidFill>
              </a:rPr>
              <a:t>Our Smoky Mountain History</a:t>
            </a:r>
          </a:p>
        </p:txBody>
      </p:sp>
      <p:sp>
        <p:nvSpPr>
          <p:cNvPr id="3" name="Subtitle 2">
            <a:extLst>
              <a:ext uri="{FF2B5EF4-FFF2-40B4-BE49-F238E27FC236}">
                <a16:creationId xmlns:a16="http://schemas.microsoft.com/office/drawing/2014/main" id="{A886F4DA-84A3-F9D0-9634-1EFD7CD43A62}"/>
              </a:ext>
            </a:extLst>
          </p:cNvPr>
          <p:cNvSpPr>
            <a:spLocks noGrp="1"/>
          </p:cNvSpPr>
          <p:nvPr>
            <p:ph type="subTitle" idx="1"/>
          </p:nvPr>
        </p:nvSpPr>
        <p:spPr>
          <a:xfrm>
            <a:off x="6974112" y="3429000"/>
            <a:ext cx="4419600" cy="1459933"/>
          </a:xfrm>
        </p:spPr>
        <p:txBody>
          <a:bodyPr anchor="b">
            <a:normAutofit/>
          </a:bodyPr>
          <a:lstStyle/>
          <a:p>
            <a:pPr algn="r"/>
            <a:r>
              <a:rPr lang="en-US" dirty="0">
                <a:solidFill>
                  <a:srgbClr val="FFFFFF"/>
                </a:solidFill>
              </a:rPr>
              <a:t>Artifacts</a:t>
            </a:r>
          </a:p>
          <a:p>
            <a:pPr algn="r"/>
            <a:r>
              <a:rPr lang="en-US" dirty="0">
                <a:solidFill>
                  <a:srgbClr val="FFFFFF"/>
                </a:solidFill>
              </a:rPr>
              <a:t>and their</a:t>
            </a:r>
          </a:p>
          <a:p>
            <a:pPr algn="r"/>
            <a:r>
              <a:rPr lang="en-US" dirty="0">
                <a:solidFill>
                  <a:srgbClr val="FFFFFF"/>
                </a:solidFill>
              </a:rPr>
              <a:t>significance</a:t>
            </a:r>
          </a:p>
        </p:txBody>
      </p:sp>
      <p:cxnSp>
        <p:nvCxnSpPr>
          <p:cNvPr id="13" name="Straight Connector 12">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5150063"/>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0622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person, outdoor, old&#10;&#10;Description automatically generated">
            <a:extLst>
              <a:ext uri="{FF2B5EF4-FFF2-40B4-BE49-F238E27FC236}">
                <a16:creationId xmlns:a16="http://schemas.microsoft.com/office/drawing/2014/main" id="{018C959A-F22D-4288-272F-F48514B48264}"/>
              </a:ext>
            </a:extLst>
          </p:cNvPr>
          <p:cNvPicPr>
            <a:picLocks noChangeAspect="1"/>
          </p:cNvPicPr>
          <p:nvPr/>
        </p:nvPicPr>
        <p:blipFill rotWithShape="1">
          <a:blip r:embed="rId2">
            <a:extLst>
              <a:ext uri="{28A0092B-C50C-407E-A947-70E740481C1C}">
                <a14:useLocalDpi xmlns:a14="http://schemas.microsoft.com/office/drawing/2010/main" val="0"/>
              </a:ext>
            </a:extLst>
          </a:blip>
          <a:srcRect t="10255" b="8810"/>
          <a:stretch/>
        </p:blipFill>
        <p:spPr>
          <a:xfrm>
            <a:off x="20" y="1"/>
            <a:ext cx="12191979" cy="6858000"/>
          </a:xfrm>
          <a:prstGeom prst="rect">
            <a:avLst/>
          </a:prstGeom>
        </p:spPr>
      </p:pic>
      <p:sp>
        <p:nvSpPr>
          <p:cNvPr id="14" name="Rectangle 13">
            <a:extLst>
              <a:ext uri="{FF2B5EF4-FFF2-40B4-BE49-F238E27FC236}">
                <a16:creationId xmlns:a16="http://schemas.microsoft.com/office/drawing/2014/main" id="{F80C6B76-4D7E-4FE2-84E4-C4734B2B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078542"/>
            <a:ext cx="12191999" cy="3779457"/>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A993A7-D83D-F77D-83A0-F28DC7307C3E}"/>
              </a:ext>
            </a:extLst>
          </p:cNvPr>
          <p:cNvSpPr>
            <a:spLocks noGrp="1"/>
          </p:cNvSpPr>
          <p:nvPr>
            <p:ph type="title"/>
          </p:nvPr>
        </p:nvSpPr>
        <p:spPr>
          <a:xfrm>
            <a:off x="829876" y="3429000"/>
            <a:ext cx="10447724" cy="1856529"/>
          </a:xfrm>
        </p:spPr>
        <p:txBody>
          <a:bodyPr vert="horz" lIns="91440" tIns="45720" rIns="91440" bIns="45720" rtlCol="0" anchor="b">
            <a:normAutofit/>
          </a:bodyPr>
          <a:lstStyle/>
          <a:p>
            <a:r>
              <a:rPr lang="en-US" sz="4800">
                <a:solidFill>
                  <a:srgbClr val="FFFFFF"/>
                </a:solidFill>
              </a:rPr>
              <a:t>Artifact</a:t>
            </a:r>
            <a:br>
              <a:rPr lang="en-US" sz="4800">
                <a:solidFill>
                  <a:srgbClr val="FFFFFF"/>
                </a:solidFill>
              </a:rPr>
            </a:br>
            <a:r>
              <a:rPr lang="en-US" sz="4800">
                <a:solidFill>
                  <a:srgbClr val="FFFFFF"/>
                </a:solidFill>
              </a:rPr>
              <a:t>One</a:t>
            </a:r>
          </a:p>
        </p:txBody>
      </p:sp>
      <p:cxnSp>
        <p:nvCxnSpPr>
          <p:cNvPr id="16" name="Straight Connector 15">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5503528"/>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391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04DD3-878E-EFC4-F20E-8884A5301429}"/>
              </a:ext>
            </a:extLst>
          </p:cNvPr>
          <p:cNvSpPr>
            <a:spLocks noGrp="1"/>
          </p:cNvSpPr>
          <p:nvPr>
            <p:ph type="title"/>
          </p:nvPr>
        </p:nvSpPr>
        <p:spPr>
          <a:xfrm>
            <a:off x="978416" y="174270"/>
            <a:ext cx="10427840" cy="1086056"/>
          </a:xfrm>
        </p:spPr>
        <p:txBody>
          <a:bodyPr/>
          <a:lstStyle/>
          <a:p>
            <a:r>
              <a:rPr lang="en-US" dirty="0"/>
              <a:t>The Walker Sisters</a:t>
            </a:r>
          </a:p>
        </p:txBody>
      </p:sp>
      <p:sp>
        <p:nvSpPr>
          <p:cNvPr id="3" name="Content Placeholder 2">
            <a:extLst>
              <a:ext uri="{FF2B5EF4-FFF2-40B4-BE49-F238E27FC236}">
                <a16:creationId xmlns:a16="http://schemas.microsoft.com/office/drawing/2014/main" id="{85152CD2-4D9B-A658-3A94-EACCDD7C5528}"/>
              </a:ext>
            </a:extLst>
          </p:cNvPr>
          <p:cNvSpPr>
            <a:spLocks noGrp="1"/>
          </p:cNvSpPr>
          <p:nvPr>
            <p:ph sz="half" idx="1"/>
          </p:nvPr>
        </p:nvSpPr>
        <p:spPr>
          <a:xfrm>
            <a:off x="848474" y="1358021"/>
            <a:ext cx="4970124" cy="4699880"/>
          </a:xfrm>
        </p:spPr>
        <p:txBody>
          <a:bodyPr>
            <a:normAutofit fontScale="85000" lnSpcReduction="10000"/>
          </a:bodyPr>
          <a:lstStyle/>
          <a:p>
            <a:pPr marL="0" indent="0">
              <a:buNone/>
            </a:pPr>
            <a:r>
              <a:rPr lang="en-US" dirty="0"/>
              <a:t>The Walker sisters were a group of seven sisters who lived in the Great Smoky Mountains in what is now the national park. They were born and raised on a 120-acre farm in what was then known as Little Greenbrier Cove, near the town of Gatlinburg, Tennessee.</a:t>
            </a:r>
          </a:p>
          <a:p>
            <a:pPr marL="0" indent="0">
              <a:buNone/>
            </a:pPr>
            <a:endParaRPr lang="en-US" dirty="0"/>
          </a:p>
          <a:p>
            <a:pPr marL="0" indent="0">
              <a:buNone/>
            </a:pPr>
            <a:r>
              <a:rPr lang="en-US" dirty="0"/>
              <a:t>The sisters - Margaret, Polly, Martha, Louisa, and Hettie - were known for their self-sufficiency and isolation from the modern world. They lived without electricity or running water, and their farm was accessible only by footpath. They made their living by farming, raising livestock, and selling handmade crafts, such as baskets, quilts, and dolls.</a:t>
            </a:r>
          </a:p>
        </p:txBody>
      </p:sp>
      <p:pic>
        <p:nvPicPr>
          <p:cNvPr id="6" name="Content Placeholder 5" descr="A picture containing text, person, outdoor, old&#10;&#10;Description automatically generated">
            <a:extLst>
              <a:ext uri="{FF2B5EF4-FFF2-40B4-BE49-F238E27FC236}">
                <a16:creationId xmlns:a16="http://schemas.microsoft.com/office/drawing/2014/main" id="{207476B6-A98F-62B2-385E-41FAF4EEFA7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114" r="1455"/>
          <a:stretch/>
        </p:blipFill>
        <p:spPr>
          <a:xfrm>
            <a:off x="6192336" y="1370108"/>
            <a:ext cx="5259272" cy="3635317"/>
          </a:xfrm>
        </p:spPr>
      </p:pic>
      <p:sp>
        <p:nvSpPr>
          <p:cNvPr id="7" name="TextBox 6">
            <a:extLst>
              <a:ext uri="{FF2B5EF4-FFF2-40B4-BE49-F238E27FC236}">
                <a16:creationId xmlns:a16="http://schemas.microsoft.com/office/drawing/2014/main" id="{26F2266A-6F47-D1D7-AFC9-F4BFCE8A2F18}"/>
              </a:ext>
            </a:extLst>
          </p:cNvPr>
          <p:cNvSpPr txBox="1"/>
          <p:nvPr/>
        </p:nvSpPr>
        <p:spPr>
          <a:xfrm>
            <a:off x="6192336" y="5115208"/>
            <a:ext cx="5259272" cy="646331"/>
          </a:xfrm>
          <a:prstGeom prst="rect">
            <a:avLst/>
          </a:prstGeom>
          <a:noFill/>
        </p:spPr>
        <p:txBody>
          <a:bodyPr wrap="square" rtlCol="0">
            <a:spAutoFit/>
          </a:bodyPr>
          <a:lstStyle/>
          <a:p>
            <a:r>
              <a:rPr lang="en-US" dirty="0"/>
              <a:t>Three of the Walker sisters: Hettie Walker, Martha Walker, and Louisa Walker</a:t>
            </a:r>
          </a:p>
        </p:txBody>
      </p:sp>
    </p:spTree>
    <p:extLst>
      <p:ext uri="{BB962C8B-B14F-4D97-AF65-F5344CB8AC3E}">
        <p14:creationId xmlns:p14="http://schemas.microsoft.com/office/powerpoint/2010/main" val="1797157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93AE5-D640-EF0A-9FF8-9EFD62C59262}"/>
              </a:ext>
            </a:extLst>
          </p:cNvPr>
          <p:cNvSpPr>
            <a:spLocks noGrp="1"/>
          </p:cNvSpPr>
          <p:nvPr>
            <p:ph type="title"/>
          </p:nvPr>
        </p:nvSpPr>
        <p:spPr>
          <a:xfrm>
            <a:off x="848474" y="257072"/>
            <a:ext cx="10427840" cy="1086056"/>
          </a:xfrm>
        </p:spPr>
        <p:txBody>
          <a:bodyPr/>
          <a:lstStyle/>
          <a:p>
            <a:r>
              <a:rPr lang="en-US" dirty="0"/>
              <a:t>The Walker Sisters’ Home</a:t>
            </a:r>
          </a:p>
        </p:txBody>
      </p:sp>
      <p:sp>
        <p:nvSpPr>
          <p:cNvPr id="3" name="Content Placeholder 2">
            <a:extLst>
              <a:ext uri="{FF2B5EF4-FFF2-40B4-BE49-F238E27FC236}">
                <a16:creationId xmlns:a16="http://schemas.microsoft.com/office/drawing/2014/main" id="{27408AB3-60CC-F9A4-5660-ED7E2E03587F}"/>
              </a:ext>
            </a:extLst>
          </p:cNvPr>
          <p:cNvSpPr>
            <a:spLocks noGrp="1"/>
          </p:cNvSpPr>
          <p:nvPr>
            <p:ph sz="half" idx="1"/>
          </p:nvPr>
        </p:nvSpPr>
        <p:spPr>
          <a:xfrm>
            <a:off x="848474" y="1343129"/>
            <a:ext cx="4970124" cy="4714772"/>
          </a:xfrm>
        </p:spPr>
        <p:txBody>
          <a:bodyPr>
            <a:normAutofit fontScale="77500" lnSpcReduction="20000"/>
          </a:bodyPr>
          <a:lstStyle/>
          <a:p>
            <a:pPr marL="0" indent="0">
              <a:buNone/>
            </a:pPr>
            <a:r>
              <a:rPr lang="en-US" dirty="0"/>
              <a:t>Their lifestyle and story caught the attention of the national park officials in the 1940s, as the government began acquiring land for what would become the Great Smoky Mountains National Park. The Walkers refused to sell their land, and the government eventually allowed them to remain on the property under a special use permit.</a:t>
            </a:r>
          </a:p>
          <a:p>
            <a:pPr marL="0" indent="0">
              <a:buNone/>
            </a:pPr>
            <a:r>
              <a:rPr lang="en-US" dirty="0"/>
              <a:t>The Walker sisters gained fame as a result of their unique lifestyle and the attention they received from the media. They were featured in newspapers and magazines, and even appeared on television programs like "The Today Show."</a:t>
            </a:r>
          </a:p>
          <a:p>
            <a:pPr marL="0" indent="0">
              <a:buNone/>
            </a:pPr>
            <a:r>
              <a:rPr lang="en-US" dirty="0"/>
              <a:t>In 1964, the last surviving Walker sister, Louisa, passed away. Their home and property were donated to the national park, and today visitors can see the restored Walker Sisters Cabin and learn about the sisters and their way of life through exhibits and programs.</a:t>
            </a:r>
          </a:p>
        </p:txBody>
      </p:sp>
      <p:sp>
        <p:nvSpPr>
          <p:cNvPr id="4" name="Content Placeholder 3">
            <a:extLst>
              <a:ext uri="{FF2B5EF4-FFF2-40B4-BE49-F238E27FC236}">
                <a16:creationId xmlns:a16="http://schemas.microsoft.com/office/drawing/2014/main" id="{03EB5D9E-6888-9495-5BBC-F55DDF7F4C09}"/>
              </a:ext>
            </a:extLst>
          </p:cNvPr>
          <p:cNvSpPr>
            <a:spLocks noGrp="1"/>
          </p:cNvSpPr>
          <p:nvPr>
            <p:ph sz="half" idx="2"/>
          </p:nvPr>
        </p:nvSpPr>
        <p:spPr>
          <a:xfrm>
            <a:off x="6310898" y="5215542"/>
            <a:ext cx="4970124" cy="598660"/>
          </a:xfrm>
        </p:spPr>
        <p:txBody>
          <a:bodyPr>
            <a:normAutofit fontScale="77500" lnSpcReduction="20000"/>
          </a:bodyPr>
          <a:lstStyle/>
          <a:p>
            <a:pPr marL="0" indent="0">
              <a:buNone/>
            </a:pPr>
            <a:r>
              <a:rPr lang="en-US" dirty="0"/>
              <a:t>The Walker sisters' home sits just over a mile back in the woods from the Little Greenbrier Schoolhouse.</a:t>
            </a:r>
          </a:p>
        </p:txBody>
      </p:sp>
      <p:pic>
        <p:nvPicPr>
          <p:cNvPr id="7170" name="Picture 2" descr="the Walker sisters' cabin">
            <a:hlinkClick r:id="rId2"/>
            <a:extLst>
              <a:ext uri="{FF2B5EF4-FFF2-40B4-BE49-F238E27FC236}">
                <a16:creationId xmlns:a16="http://schemas.microsoft.com/office/drawing/2014/main" id="{AED0EC66-AFB3-BD63-8208-CEF818B253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0898" y="1599695"/>
            <a:ext cx="5032627" cy="3359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636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98C10BD4-F3F8-4089-8DB0-71FB15FD9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555301-F86B-271A-CB10-E269861D82E9}"/>
              </a:ext>
            </a:extLst>
          </p:cNvPr>
          <p:cNvSpPr>
            <a:spLocks noGrp="1"/>
          </p:cNvSpPr>
          <p:nvPr>
            <p:ph type="title"/>
          </p:nvPr>
        </p:nvSpPr>
        <p:spPr>
          <a:xfrm>
            <a:off x="5209811" y="1161232"/>
            <a:ext cx="5291275" cy="2485479"/>
          </a:xfrm>
        </p:spPr>
        <p:txBody>
          <a:bodyPr vert="horz" lIns="91440" tIns="45720" rIns="91440" bIns="45720" rtlCol="0" anchor="b">
            <a:normAutofit/>
          </a:bodyPr>
          <a:lstStyle/>
          <a:p>
            <a:r>
              <a:rPr lang="en-US" sz="4800"/>
              <a:t>Artifact Two</a:t>
            </a:r>
          </a:p>
        </p:txBody>
      </p:sp>
      <p:pic>
        <p:nvPicPr>
          <p:cNvPr id="5" name="Picture 4" descr="A picture containing outdoor, tree, plant, wooded&#10;&#10;Description automatically generated">
            <a:extLst>
              <a:ext uri="{FF2B5EF4-FFF2-40B4-BE49-F238E27FC236}">
                <a16:creationId xmlns:a16="http://schemas.microsoft.com/office/drawing/2014/main" id="{0CC2B0BD-2A8B-4067-C461-07195C893197}"/>
              </a:ext>
            </a:extLst>
          </p:cNvPr>
          <p:cNvPicPr>
            <a:picLocks noChangeAspect="1"/>
          </p:cNvPicPr>
          <p:nvPr/>
        </p:nvPicPr>
        <p:blipFill rotWithShape="1">
          <a:blip r:embed="rId2">
            <a:extLst>
              <a:ext uri="{28A0092B-C50C-407E-A947-70E740481C1C}">
                <a14:useLocalDpi xmlns:a14="http://schemas.microsoft.com/office/drawing/2010/main" val="0"/>
              </a:ext>
            </a:extLst>
          </a:blip>
          <a:srcRect t="748" b="-1"/>
          <a:stretch/>
        </p:blipFill>
        <p:spPr>
          <a:xfrm>
            <a:off x="925959" y="876301"/>
            <a:ext cx="3680521" cy="5181600"/>
          </a:xfrm>
          <a:prstGeom prst="rect">
            <a:avLst/>
          </a:prstGeom>
        </p:spPr>
      </p:pic>
      <p:cxnSp>
        <p:nvCxnSpPr>
          <p:cNvPr id="14" name="Straight Connector 13">
            <a:extLst>
              <a:ext uri="{FF2B5EF4-FFF2-40B4-BE49-F238E27FC236}">
                <a16:creationId xmlns:a16="http://schemas.microsoft.com/office/drawing/2014/main" id="{7476E355-DC49-4AFB-88DE-62B854B9B3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34000" y="4003443"/>
            <a:ext cx="0" cy="2054457"/>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9123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D80E9-70C5-66EE-7D13-946ED9F2251A}"/>
              </a:ext>
            </a:extLst>
          </p:cNvPr>
          <p:cNvSpPr>
            <a:spLocks noGrp="1"/>
          </p:cNvSpPr>
          <p:nvPr>
            <p:ph type="title"/>
          </p:nvPr>
        </p:nvSpPr>
        <p:spPr>
          <a:xfrm>
            <a:off x="849760" y="7162"/>
            <a:ext cx="10427840" cy="1086056"/>
          </a:xfrm>
        </p:spPr>
        <p:txBody>
          <a:bodyPr/>
          <a:lstStyle/>
          <a:p>
            <a:r>
              <a:rPr lang="en-US" dirty="0"/>
              <a:t>Logging in the Smokies</a:t>
            </a:r>
          </a:p>
        </p:txBody>
      </p:sp>
      <p:sp>
        <p:nvSpPr>
          <p:cNvPr id="3" name="Content Placeholder 2">
            <a:extLst>
              <a:ext uri="{FF2B5EF4-FFF2-40B4-BE49-F238E27FC236}">
                <a16:creationId xmlns:a16="http://schemas.microsoft.com/office/drawing/2014/main" id="{8C9C53CA-0D52-71A0-8CDD-05EE9A1A96AF}"/>
              </a:ext>
            </a:extLst>
          </p:cNvPr>
          <p:cNvSpPr>
            <a:spLocks noGrp="1"/>
          </p:cNvSpPr>
          <p:nvPr>
            <p:ph sz="half" idx="1"/>
          </p:nvPr>
        </p:nvSpPr>
        <p:spPr>
          <a:xfrm>
            <a:off x="848474" y="1093219"/>
            <a:ext cx="4970124" cy="4964682"/>
          </a:xfrm>
        </p:spPr>
        <p:txBody>
          <a:bodyPr>
            <a:normAutofit fontScale="85000" lnSpcReduction="10000"/>
          </a:bodyPr>
          <a:lstStyle/>
          <a:p>
            <a:pPr marL="0" indent="0">
              <a:buNone/>
            </a:pPr>
            <a:r>
              <a:rPr lang="en-US" dirty="0"/>
              <a:t>In the early 1900s, the Great Smoky Mountains region was heavily forested with vast stands of valuable timber, including hardwoods like oak and poplar, and softwoods like hemlock and spruce. The lumber industry was expanding rapidly across the United States, and the Great Smoky Mountains were seen as a prime area for timber extraction.</a:t>
            </a:r>
          </a:p>
          <a:p>
            <a:pPr marL="0" indent="0">
              <a:buNone/>
            </a:pPr>
            <a:endParaRPr lang="en-US" dirty="0"/>
          </a:p>
          <a:p>
            <a:pPr marL="0" indent="0">
              <a:buNone/>
            </a:pPr>
            <a:r>
              <a:rPr lang="en-US" dirty="0"/>
              <a:t>Logging companies began to move into the area, building railroads and logging camps in the remote mountain valleys. They employed thousands of workers, many of whom were immigrants, to fell trees and haul logs out of the forest. The logging camps were often located far from towns and cities, and workers lived in primitive conditions, enduring long hours and dangerous work.</a:t>
            </a:r>
          </a:p>
        </p:txBody>
      </p:sp>
      <p:sp>
        <p:nvSpPr>
          <p:cNvPr id="4" name="Content Placeholder 3">
            <a:extLst>
              <a:ext uri="{FF2B5EF4-FFF2-40B4-BE49-F238E27FC236}">
                <a16:creationId xmlns:a16="http://schemas.microsoft.com/office/drawing/2014/main" id="{8E9B557F-9739-A10B-9419-9BCB37709064}"/>
              </a:ext>
            </a:extLst>
          </p:cNvPr>
          <p:cNvSpPr>
            <a:spLocks noGrp="1"/>
          </p:cNvSpPr>
          <p:nvPr>
            <p:ph sz="half" idx="2"/>
          </p:nvPr>
        </p:nvSpPr>
        <p:spPr>
          <a:xfrm>
            <a:off x="6310899" y="5495453"/>
            <a:ext cx="4970124" cy="562447"/>
          </a:xfrm>
        </p:spPr>
        <p:txBody>
          <a:bodyPr>
            <a:normAutofit fontScale="85000" lnSpcReduction="10000"/>
          </a:bodyPr>
          <a:lstStyle/>
          <a:p>
            <a:pPr marL="0" indent="0">
              <a:buNone/>
            </a:pPr>
            <a:r>
              <a:rPr lang="en-US" dirty="0"/>
              <a:t>Logging: Logs Loaded On Train c. 1925</a:t>
            </a:r>
          </a:p>
        </p:txBody>
      </p:sp>
      <p:pic>
        <p:nvPicPr>
          <p:cNvPr id="5" name="Picture 4">
            <a:extLst>
              <a:ext uri="{FF2B5EF4-FFF2-40B4-BE49-F238E27FC236}">
                <a16:creationId xmlns:a16="http://schemas.microsoft.com/office/drawing/2014/main" id="{AEFCB873-9C7F-AB8D-C534-894039C26015}"/>
              </a:ext>
            </a:extLst>
          </p:cNvPr>
          <p:cNvPicPr>
            <a:picLocks noChangeAspect="1"/>
          </p:cNvPicPr>
          <p:nvPr/>
        </p:nvPicPr>
        <p:blipFill>
          <a:blip r:embed="rId2"/>
          <a:stretch>
            <a:fillRect/>
          </a:stretch>
        </p:blipFill>
        <p:spPr>
          <a:xfrm>
            <a:off x="6096000" y="1447725"/>
            <a:ext cx="5709719" cy="3693221"/>
          </a:xfrm>
          <a:prstGeom prst="rect">
            <a:avLst/>
          </a:prstGeom>
        </p:spPr>
      </p:pic>
    </p:spTree>
    <p:extLst>
      <p:ext uri="{BB962C8B-B14F-4D97-AF65-F5344CB8AC3E}">
        <p14:creationId xmlns:p14="http://schemas.microsoft.com/office/powerpoint/2010/main" val="2650640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DEF8F-3AA4-C82C-FE77-174C66BA6413}"/>
              </a:ext>
            </a:extLst>
          </p:cNvPr>
          <p:cNvSpPr>
            <a:spLocks noGrp="1"/>
          </p:cNvSpPr>
          <p:nvPr>
            <p:ph type="title"/>
          </p:nvPr>
        </p:nvSpPr>
        <p:spPr>
          <a:xfrm>
            <a:off x="848474" y="0"/>
            <a:ext cx="10427840" cy="1086056"/>
          </a:xfrm>
        </p:spPr>
        <p:txBody>
          <a:bodyPr/>
          <a:lstStyle/>
          <a:p>
            <a:r>
              <a:rPr lang="en-US" dirty="0"/>
              <a:t>Impact of Logging</a:t>
            </a:r>
          </a:p>
        </p:txBody>
      </p:sp>
      <p:sp>
        <p:nvSpPr>
          <p:cNvPr id="3" name="Content Placeholder 2">
            <a:extLst>
              <a:ext uri="{FF2B5EF4-FFF2-40B4-BE49-F238E27FC236}">
                <a16:creationId xmlns:a16="http://schemas.microsoft.com/office/drawing/2014/main" id="{B4CED4B5-D00C-16B7-CCD1-538D05359B65}"/>
              </a:ext>
            </a:extLst>
          </p:cNvPr>
          <p:cNvSpPr>
            <a:spLocks noGrp="1"/>
          </p:cNvSpPr>
          <p:nvPr>
            <p:ph sz="half" idx="1"/>
          </p:nvPr>
        </p:nvSpPr>
        <p:spPr>
          <a:xfrm>
            <a:off x="848474" y="1086057"/>
            <a:ext cx="4970124" cy="4971844"/>
          </a:xfrm>
        </p:spPr>
        <p:txBody>
          <a:bodyPr>
            <a:normAutofit fontScale="85000" lnSpcReduction="20000"/>
          </a:bodyPr>
          <a:lstStyle/>
          <a:p>
            <a:pPr marL="0" indent="0">
              <a:buNone/>
            </a:pPr>
            <a:r>
              <a:rPr lang="en-US" dirty="0"/>
              <a:t>The impact of logging on the forests of the Great Smoky Mountains was severe. The clear-cutting of entire forests left the land barren and vulnerable to erosion, leading to soil depletion and flooding in downstream areas. The logging also disrupted the natural habitats of many species of plants and animals, causing long-lasting ecological damage.</a:t>
            </a:r>
          </a:p>
          <a:p>
            <a:pPr marL="0" indent="0">
              <a:buNone/>
            </a:pPr>
            <a:r>
              <a:rPr lang="en-US" dirty="0"/>
              <a:t>By the 1920s, concerns about the environmental and economic impacts of logging in the Great Smoky Mountains were mounting. The forested slopes of the mountains had become a patchwork of clear-cuts, and many feared that the timber industry was destroying one of the country's most valuable natural resources. In response, the government began to acquire land in the area, with the goal of creating a national park that would preserve the region's natural beauty and wildlife.</a:t>
            </a:r>
          </a:p>
        </p:txBody>
      </p:sp>
      <p:sp>
        <p:nvSpPr>
          <p:cNvPr id="4" name="Content Placeholder 3">
            <a:extLst>
              <a:ext uri="{FF2B5EF4-FFF2-40B4-BE49-F238E27FC236}">
                <a16:creationId xmlns:a16="http://schemas.microsoft.com/office/drawing/2014/main" id="{573E8A4E-539F-7D06-EBC6-D7AA5850AE22}"/>
              </a:ext>
            </a:extLst>
          </p:cNvPr>
          <p:cNvSpPr>
            <a:spLocks noGrp="1"/>
          </p:cNvSpPr>
          <p:nvPr>
            <p:ph sz="half" idx="2"/>
          </p:nvPr>
        </p:nvSpPr>
        <p:spPr>
          <a:xfrm>
            <a:off x="6310899" y="5540721"/>
            <a:ext cx="4970124" cy="517179"/>
          </a:xfrm>
        </p:spPr>
        <p:txBody>
          <a:bodyPr>
            <a:normAutofit fontScale="85000" lnSpcReduction="20000"/>
          </a:bodyPr>
          <a:lstStyle/>
          <a:p>
            <a:endParaRPr lang="en-US"/>
          </a:p>
        </p:txBody>
      </p:sp>
      <p:pic>
        <p:nvPicPr>
          <p:cNvPr id="5" name="Picture 4">
            <a:extLst>
              <a:ext uri="{FF2B5EF4-FFF2-40B4-BE49-F238E27FC236}">
                <a16:creationId xmlns:a16="http://schemas.microsoft.com/office/drawing/2014/main" id="{216F5778-2263-6044-6B51-D6938E178C53}"/>
              </a:ext>
            </a:extLst>
          </p:cNvPr>
          <p:cNvPicPr>
            <a:picLocks noChangeAspect="1"/>
          </p:cNvPicPr>
          <p:nvPr/>
        </p:nvPicPr>
        <p:blipFill>
          <a:blip r:embed="rId2"/>
          <a:stretch>
            <a:fillRect/>
          </a:stretch>
        </p:blipFill>
        <p:spPr>
          <a:xfrm>
            <a:off x="5818598" y="1579551"/>
            <a:ext cx="6068431" cy="3467675"/>
          </a:xfrm>
          <a:prstGeom prst="rect">
            <a:avLst/>
          </a:prstGeom>
        </p:spPr>
      </p:pic>
    </p:spTree>
    <p:extLst>
      <p:ext uri="{BB962C8B-B14F-4D97-AF65-F5344CB8AC3E}">
        <p14:creationId xmlns:p14="http://schemas.microsoft.com/office/powerpoint/2010/main" val="3142117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FE495-61A5-114C-9B8A-78B7FC4A2D52}"/>
              </a:ext>
            </a:extLst>
          </p:cNvPr>
          <p:cNvSpPr>
            <a:spLocks noGrp="1"/>
          </p:cNvSpPr>
          <p:nvPr>
            <p:ph type="title"/>
          </p:nvPr>
        </p:nvSpPr>
        <p:spPr>
          <a:xfrm>
            <a:off x="848474" y="0"/>
            <a:ext cx="10427840" cy="1086056"/>
          </a:xfrm>
        </p:spPr>
        <p:txBody>
          <a:bodyPr/>
          <a:lstStyle/>
          <a:p>
            <a:r>
              <a:rPr lang="en-US" dirty="0"/>
              <a:t>Cataloochee Logging</a:t>
            </a:r>
          </a:p>
        </p:txBody>
      </p:sp>
      <p:sp>
        <p:nvSpPr>
          <p:cNvPr id="3" name="Content Placeholder 2">
            <a:extLst>
              <a:ext uri="{FF2B5EF4-FFF2-40B4-BE49-F238E27FC236}">
                <a16:creationId xmlns:a16="http://schemas.microsoft.com/office/drawing/2014/main" id="{F66FF3C8-AF41-98AC-D0D0-0D17F4246880}"/>
              </a:ext>
            </a:extLst>
          </p:cNvPr>
          <p:cNvSpPr>
            <a:spLocks noGrp="1"/>
          </p:cNvSpPr>
          <p:nvPr>
            <p:ph sz="half" idx="1"/>
          </p:nvPr>
        </p:nvSpPr>
        <p:spPr>
          <a:xfrm>
            <a:off x="848474" y="1086057"/>
            <a:ext cx="4970124" cy="4971844"/>
          </a:xfrm>
        </p:spPr>
        <p:txBody>
          <a:bodyPr anchor="ctr">
            <a:noAutofit/>
          </a:bodyPr>
          <a:lstStyle/>
          <a:p>
            <a:pPr marL="0" indent="0">
              <a:buNone/>
            </a:pPr>
            <a:r>
              <a:rPr lang="en-US" sz="2200" dirty="0"/>
              <a:t>A 33,000-acre tract of land in Cataloochee was owned by Suncrest Lumber Company. While many believe that the Great Smoky Mountains was made up of small family farms, in reality, 18 lumber companies together owned about 85 percent of the proposed park area. One of these was Suncrest, which timbered thousands of acres in Cataloochee and operated a mill in nearby Waynesville, North Carolina. </a:t>
            </a:r>
          </a:p>
        </p:txBody>
      </p:sp>
      <p:sp>
        <p:nvSpPr>
          <p:cNvPr id="4" name="Content Placeholder 3">
            <a:extLst>
              <a:ext uri="{FF2B5EF4-FFF2-40B4-BE49-F238E27FC236}">
                <a16:creationId xmlns:a16="http://schemas.microsoft.com/office/drawing/2014/main" id="{32E55AB9-7A3A-5416-8442-15997485ABB7}"/>
              </a:ext>
            </a:extLst>
          </p:cNvPr>
          <p:cNvSpPr>
            <a:spLocks noGrp="1"/>
          </p:cNvSpPr>
          <p:nvPr>
            <p:ph sz="half" idx="2"/>
          </p:nvPr>
        </p:nvSpPr>
        <p:spPr>
          <a:xfrm>
            <a:off x="5916891" y="4653481"/>
            <a:ext cx="5998250" cy="1404419"/>
          </a:xfrm>
        </p:spPr>
        <p:txBody>
          <a:bodyPr>
            <a:normAutofit fontScale="92500" lnSpcReduction="20000"/>
          </a:bodyPr>
          <a:lstStyle/>
          <a:p>
            <a:pPr marL="0" indent="0">
              <a:buNone/>
            </a:pPr>
            <a:r>
              <a:rPr lang="en-US" sz="1800" dirty="0"/>
              <a:t>After most logging operations ceased in the late 1920s, Suncrest continued, challenging the constitutionality of the North Carolina Park Commission’s acquisition of land. In 1929, Suncrest lost its case after appealing to the U.S. Supreme Court and its land was subsequently purchased for the park.</a:t>
            </a:r>
          </a:p>
          <a:p>
            <a:pPr marL="0" indent="0">
              <a:buNone/>
            </a:pPr>
            <a:endParaRPr lang="en-US" dirty="0"/>
          </a:p>
        </p:txBody>
      </p:sp>
      <p:pic>
        <p:nvPicPr>
          <p:cNvPr id="5" name="Picture 4">
            <a:hlinkClick r:id="rId2"/>
            <a:extLst>
              <a:ext uri="{FF2B5EF4-FFF2-40B4-BE49-F238E27FC236}">
                <a16:creationId xmlns:a16="http://schemas.microsoft.com/office/drawing/2014/main" id="{6885DB3A-5896-2C9C-6410-6413D98E81C3}"/>
              </a:ext>
            </a:extLst>
          </p:cNvPr>
          <p:cNvPicPr>
            <a:picLocks noChangeAspect="1"/>
          </p:cNvPicPr>
          <p:nvPr/>
        </p:nvPicPr>
        <p:blipFill>
          <a:blip r:embed="rId3"/>
          <a:stretch>
            <a:fillRect/>
          </a:stretch>
        </p:blipFill>
        <p:spPr>
          <a:xfrm>
            <a:off x="5916891" y="1086056"/>
            <a:ext cx="5998250" cy="3429000"/>
          </a:xfrm>
          <a:prstGeom prst="rect">
            <a:avLst/>
          </a:prstGeom>
        </p:spPr>
      </p:pic>
    </p:spTree>
    <p:extLst>
      <p:ext uri="{BB962C8B-B14F-4D97-AF65-F5344CB8AC3E}">
        <p14:creationId xmlns:p14="http://schemas.microsoft.com/office/powerpoint/2010/main" val="438380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C010-71AB-52DB-3CEE-0FEB4FCCFBD7}"/>
              </a:ext>
            </a:extLst>
          </p:cNvPr>
          <p:cNvSpPr>
            <a:spLocks noGrp="1"/>
          </p:cNvSpPr>
          <p:nvPr>
            <p:ph type="title"/>
          </p:nvPr>
        </p:nvSpPr>
        <p:spPr/>
        <p:txBody>
          <a:bodyPr>
            <a:normAutofit fontScale="90000"/>
          </a:bodyPr>
          <a:lstStyle/>
          <a:p>
            <a:r>
              <a:rPr lang="en-US" dirty="0"/>
              <a:t>Artifact</a:t>
            </a:r>
            <a:br>
              <a:rPr lang="en-US" dirty="0"/>
            </a:br>
            <a:r>
              <a:rPr lang="en-US" dirty="0"/>
              <a:t>Three</a:t>
            </a:r>
          </a:p>
        </p:txBody>
      </p:sp>
      <p:pic>
        <p:nvPicPr>
          <p:cNvPr id="5" name="Picture 4" descr="A picture containing outdoor, old, transport, horse-drawn vehicle&#10;&#10;Description automatically generated">
            <a:extLst>
              <a:ext uri="{FF2B5EF4-FFF2-40B4-BE49-F238E27FC236}">
                <a16:creationId xmlns:a16="http://schemas.microsoft.com/office/drawing/2014/main" id="{DCB06F21-B2DD-C90D-E90A-EFAA93B5DDEF}"/>
              </a:ext>
            </a:extLst>
          </p:cNvPr>
          <p:cNvPicPr>
            <a:picLocks noChangeAspect="1"/>
          </p:cNvPicPr>
          <p:nvPr/>
        </p:nvPicPr>
        <p:blipFill rotWithShape="1">
          <a:blip r:embed="rId2">
            <a:extLst>
              <a:ext uri="{28A0092B-C50C-407E-A947-70E740481C1C}">
                <a14:useLocalDpi xmlns:a14="http://schemas.microsoft.com/office/drawing/2010/main" val="0"/>
              </a:ext>
            </a:extLst>
          </a:blip>
          <a:srcRect t="814"/>
          <a:stretch/>
        </p:blipFill>
        <p:spPr>
          <a:xfrm>
            <a:off x="3044859" y="492442"/>
            <a:ext cx="8232742" cy="5658574"/>
          </a:xfrm>
          <a:prstGeom prst="rect">
            <a:avLst/>
          </a:prstGeom>
        </p:spPr>
      </p:pic>
    </p:spTree>
    <p:extLst>
      <p:ext uri="{BB962C8B-B14F-4D97-AF65-F5344CB8AC3E}">
        <p14:creationId xmlns:p14="http://schemas.microsoft.com/office/powerpoint/2010/main" val="2871134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955A8-D233-151A-B1CD-19BA721C85A1}"/>
              </a:ext>
            </a:extLst>
          </p:cNvPr>
          <p:cNvSpPr>
            <a:spLocks noGrp="1"/>
          </p:cNvSpPr>
          <p:nvPr>
            <p:ph type="title"/>
          </p:nvPr>
        </p:nvSpPr>
        <p:spPr>
          <a:xfrm>
            <a:off x="848474" y="0"/>
            <a:ext cx="10427840" cy="1086056"/>
          </a:xfrm>
        </p:spPr>
        <p:txBody>
          <a:bodyPr/>
          <a:lstStyle/>
          <a:p>
            <a:r>
              <a:rPr lang="en-US" dirty="0"/>
              <a:t>Wash Day Meant Work Day</a:t>
            </a:r>
          </a:p>
        </p:txBody>
      </p:sp>
      <p:sp>
        <p:nvSpPr>
          <p:cNvPr id="3" name="Content Placeholder 2">
            <a:extLst>
              <a:ext uri="{FF2B5EF4-FFF2-40B4-BE49-F238E27FC236}">
                <a16:creationId xmlns:a16="http://schemas.microsoft.com/office/drawing/2014/main" id="{3752A79F-6F42-4570-B40C-00972B66A683}"/>
              </a:ext>
            </a:extLst>
          </p:cNvPr>
          <p:cNvSpPr>
            <a:spLocks noGrp="1"/>
          </p:cNvSpPr>
          <p:nvPr>
            <p:ph sz="half" idx="1"/>
          </p:nvPr>
        </p:nvSpPr>
        <p:spPr>
          <a:xfrm>
            <a:off x="848474" y="1357459"/>
            <a:ext cx="4970124" cy="4700441"/>
          </a:xfrm>
        </p:spPr>
        <p:txBody>
          <a:bodyPr>
            <a:noAutofit/>
          </a:bodyPr>
          <a:lstStyle/>
          <a:p>
            <a:pPr marL="0" indent="0">
              <a:buNone/>
            </a:pPr>
            <a:r>
              <a:rPr lang="en-US" sz="2300" dirty="0"/>
              <a:t>Wash day in the mountains meant hard work; lifting big buckets of water, tending a fire, and stirring steaming kettles of dirty clothes.</a:t>
            </a:r>
          </a:p>
          <a:p>
            <a:pPr marL="0" indent="0">
              <a:buNone/>
            </a:pPr>
            <a:r>
              <a:rPr lang="en-US" sz="2300" dirty="0"/>
              <a:t>Women were also responsible for spinning yarn, churning butter, stitching quilts, cleaning house, tending the garden, sewing clothes, canning food, making soap, raising children, and other recreational pursuits.</a:t>
            </a:r>
          </a:p>
        </p:txBody>
      </p:sp>
      <p:sp>
        <p:nvSpPr>
          <p:cNvPr id="4" name="Content Placeholder 3">
            <a:extLst>
              <a:ext uri="{FF2B5EF4-FFF2-40B4-BE49-F238E27FC236}">
                <a16:creationId xmlns:a16="http://schemas.microsoft.com/office/drawing/2014/main" id="{13C959B9-A30C-9C47-24E1-C9D77BBBE984}"/>
              </a:ext>
            </a:extLst>
          </p:cNvPr>
          <p:cNvSpPr>
            <a:spLocks noGrp="1"/>
          </p:cNvSpPr>
          <p:nvPr>
            <p:ph sz="half" idx="2"/>
          </p:nvPr>
        </p:nvSpPr>
        <p:spPr>
          <a:xfrm>
            <a:off x="5818598" y="5050113"/>
            <a:ext cx="5766944" cy="1054988"/>
          </a:xfrm>
        </p:spPr>
        <p:txBody>
          <a:bodyPr>
            <a:noAutofit/>
          </a:bodyPr>
          <a:lstStyle/>
          <a:p>
            <a:pPr marL="0" indent="0">
              <a:buNone/>
            </a:pPr>
            <a:r>
              <a:rPr lang="en-US" sz="1600" dirty="0"/>
              <a:t>The little girl on the right was one of the last children to be born in Cataloochee before it became part of the Great Smoky Mountains National Park.</a:t>
            </a:r>
          </a:p>
        </p:txBody>
      </p:sp>
      <p:pic>
        <p:nvPicPr>
          <p:cNvPr id="10" name="Picture 9" descr="A picture containing outdoor, old, transport, horse-drawn vehicle&#10;&#10;Description automatically generated">
            <a:extLst>
              <a:ext uri="{FF2B5EF4-FFF2-40B4-BE49-F238E27FC236}">
                <a16:creationId xmlns:a16="http://schemas.microsoft.com/office/drawing/2014/main" id="{50D28D9C-2E19-5FCC-54B1-3F8C437647B9}"/>
              </a:ext>
            </a:extLst>
          </p:cNvPr>
          <p:cNvPicPr>
            <a:picLocks noChangeAspect="1"/>
          </p:cNvPicPr>
          <p:nvPr/>
        </p:nvPicPr>
        <p:blipFill rotWithShape="1">
          <a:blip r:embed="rId2">
            <a:extLst>
              <a:ext uri="{28A0092B-C50C-407E-A947-70E740481C1C}">
                <a14:useLocalDpi xmlns:a14="http://schemas.microsoft.com/office/drawing/2010/main" val="0"/>
              </a:ext>
            </a:extLst>
          </a:blip>
          <a:srcRect t="1988"/>
          <a:stretch/>
        </p:blipFill>
        <p:spPr>
          <a:xfrm>
            <a:off x="5818598" y="1086056"/>
            <a:ext cx="5766944" cy="3916856"/>
          </a:xfrm>
          <a:prstGeom prst="rect">
            <a:avLst/>
          </a:prstGeom>
        </p:spPr>
      </p:pic>
    </p:spTree>
    <p:extLst>
      <p:ext uri="{BB962C8B-B14F-4D97-AF65-F5344CB8AC3E}">
        <p14:creationId xmlns:p14="http://schemas.microsoft.com/office/powerpoint/2010/main" val="22735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5D8AD-295B-CB61-E8D2-16AAEEBADD2B}"/>
              </a:ext>
            </a:extLst>
          </p:cNvPr>
          <p:cNvSpPr>
            <a:spLocks noGrp="1"/>
          </p:cNvSpPr>
          <p:nvPr>
            <p:ph type="title"/>
          </p:nvPr>
        </p:nvSpPr>
        <p:spPr>
          <a:xfrm>
            <a:off x="848474" y="0"/>
            <a:ext cx="10427840" cy="1086056"/>
          </a:xfrm>
        </p:spPr>
        <p:txBody>
          <a:bodyPr/>
          <a:lstStyle/>
          <a:p>
            <a:r>
              <a:rPr lang="en-US" dirty="0"/>
              <a:t>Cataloochee</a:t>
            </a:r>
          </a:p>
        </p:txBody>
      </p:sp>
      <p:sp>
        <p:nvSpPr>
          <p:cNvPr id="3" name="Content Placeholder 2">
            <a:extLst>
              <a:ext uri="{FF2B5EF4-FFF2-40B4-BE49-F238E27FC236}">
                <a16:creationId xmlns:a16="http://schemas.microsoft.com/office/drawing/2014/main" id="{2310058E-CF37-0E2E-9E73-1199E6841126}"/>
              </a:ext>
            </a:extLst>
          </p:cNvPr>
          <p:cNvSpPr>
            <a:spLocks noGrp="1"/>
          </p:cNvSpPr>
          <p:nvPr>
            <p:ph sz="half" idx="1"/>
          </p:nvPr>
        </p:nvSpPr>
        <p:spPr>
          <a:xfrm>
            <a:off x="848474" y="1086057"/>
            <a:ext cx="4970124" cy="4971844"/>
          </a:xfrm>
        </p:spPr>
        <p:txBody>
          <a:bodyPr>
            <a:noAutofit/>
          </a:bodyPr>
          <a:lstStyle/>
          <a:p>
            <a:pPr marL="0" indent="0">
              <a:buNone/>
            </a:pPr>
            <a:r>
              <a:rPr lang="en-US" sz="2100" dirty="0"/>
              <a:t>Cataloochee was a remote valley in the Great Smoky Mountains that was home to a small community of farmers and homesteaders. The families who lived in Cataloochee were largely self-sufficient and relied on farming, hunting, and fishing to survive. </a:t>
            </a:r>
          </a:p>
          <a:p>
            <a:pPr marL="0" indent="0">
              <a:buNone/>
            </a:pPr>
            <a:r>
              <a:rPr lang="en-US" sz="2100" dirty="0"/>
              <a:t>However, when the Great Smoky Mountains National Park was established in the 1930s, the government began acquiring land in the area, and the residents were eventually forced to leave their homes. </a:t>
            </a:r>
          </a:p>
        </p:txBody>
      </p:sp>
      <p:sp>
        <p:nvSpPr>
          <p:cNvPr id="4" name="Content Placeholder 3">
            <a:extLst>
              <a:ext uri="{FF2B5EF4-FFF2-40B4-BE49-F238E27FC236}">
                <a16:creationId xmlns:a16="http://schemas.microsoft.com/office/drawing/2014/main" id="{204BCCB4-AC02-DC3A-159A-4C0BC6A144CD}"/>
              </a:ext>
            </a:extLst>
          </p:cNvPr>
          <p:cNvSpPr>
            <a:spLocks noGrp="1"/>
          </p:cNvSpPr>
          <p:nvPr>
            <p:ph sz="half" idx="2"/>
          </p:nvPr>
        </p:nvSpPr>
        <p:spPr>
          <a:xfrm>
            <a:off x="6310899" y="4255129"/>
            <a:ext cx="4970124" cy="1973655"/>
          </a:xfrm>
        </p:spPr>
        <p:txBody>
          <a:bodyPr>
            <a:normAutofit fontScale="85000" lnSpcReduction="20000"/>
          </a:bodyPr>
          <a:lstStyle/>
          <a:p>
            <a:pPr marL="0" indent="0">
              <a:buNone/>
            </a:pPr>
            <a:r>
              <a:rPr lang="en-US" dirty="0"/>
              <a:t>This photograph is of students of the Cataloochee School in the Cataloochee section of Haywood County, North Carolina. Their teacher is identified as Mont M. Hannah. The photograph was made by Hiram Coleman Wilburn (1880-1967), unofficial historian of the Great Smoky Mountain National Park. c.1937</a:t>
            </a:r>
          </a:p>
        </p:txBody>
      </p:sp>
      <p:pic>
        <p:nvPicPr>
          <p:cNvPr id="5" name="Picture 4">
            <a:extLst>
              <a:ext uri="{FF2B5EF4-FFF2-40B4-BE49-F238E27FC236}">
                <a16:creationId xmlns:a16="http://schemas.microsoft.com/office/drawing/2014/main" id="{D562DF4C-CE8C-54F7-7493-E71724824BFC}"/>
              </a:ext>
            </a:extLst>
          </p:cNvPr>
          <p:cNvPicPr>
            <a:picLocks noChangeAspect="1"/>
          </p:cNvPicPr>
          <p:nvPr/>
        </p:nvPicPr>
        <p:blipFill>
          <a:blip r:embed="rId2"/>
          <a:stretch>
            <a:fillRect/>
          </a:stretch>
        </p:blipFill>
        <p:spPr>
          <a:xfrm>
            <a:off x="6129617" y="195670"/>
            <a:ext cx="5392848" cy="3942140"/>
          </a:xfrm>
          <a:prstGeom prst="rect">
            <a:avLst/>
          </a:prstGeom>
        </p:spPr>
      </p:pic>
    </p:spTree>
    <p:extLst>
      <p:ext uri="{BB962C8B-B14F-4D97-AF65-F5344CB8AC3E}">
        <p14:creationId xmlns:p14="http://schemas.microsoft.com/office/powerpoint/2010/main" val="348352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3FE77E-F017-A0AF-B0AA-12CC6CFDE552}"/>
              </a:ext>
            </a:extLst>
          </p:cNvPr>
          <p:cNvSpPr>
            <a:spLocks noGrp="1"/>
          </p:cNvSpPr>
          <p:nvPr>
            <p:ph type="title"/>
          </p:nvPr>
        </p:nvSpPr>
        <p:spPr>
          <a:xfrm>
            <a:off x="5152238" y="895440"/>
            <a:ext cx="6125361" cy="1560083"/>
          </a:xfrm>
        </p:spPr>
        <p:txBody>
          <a:bodyPr vert="horz" lIns="91440" tIns="45720" rIns="91440" bIns="45720" rtlCol="0" anchor="b">
            <a:normAutofit/>
          </a:bodyPr>
          <a:lstStyle/>
          <a:p>
            <a:r>
              <a:rPr lang="en-US" kern="1200">
                <a:solidFill>
                  <a:schemeClr val="tx2"/>
                </a:solidFill>
                <a:latin typeface="+mj-lt"/>
                <a:ea typeface="+mj-ea"/>
                <a:cs typeface="+mj-cs"/>
              </a:rPr>
              <a:t>Our Goal For Today</a:t>
            </a:r>
          </a:p>
        </p:txBody>
      </p:sp>
      <p:pic>
        <p:nvPicPr>
          <p:cNvPr id="6" name="Content Placeholder 5" descr="Red dot with arrows pointing to it">
            <a:extLst>
              <a:ext uri="{FF2B5EF4-FFF2-40B4-BE49-F238E27FC236}">
                <a16:creationId xmlns:a16="http://schemas.microsoft.com/office/drawing/2014/main" id="{ACE212B6-D7DA-0C3E-BD87-8E0A58286B4D}"/>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6048" r="19190" b="2"/>
          <a:stretch/>
        </p:blipFill>
        <p:spPr>
          <a:xfrm>
            <a:off x="1" y="-16591"/>
            <a:ext cx="4610100" cy="6874591"/>
          </a:xfrm>
          <a:prstGeom prst="rect">
            <a:avLst/>
          </a:prstGeom>
        </p:spPr>
      </p:pic>
      <p:cxnSp>
        <p:nvCxnSpPr>
          <p:cNvPr id="15" name="Straight Connector 14">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40145"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D3DF046-204C-9773-6BD8-82D600D86C46}"/>
              </a:ext>
            </a:extLst>
          </p:cNvPr>
          <p:cNvSpPr>
            <a:spLocks noGrp="1"/>
          </p:cNvSpPr>
          <p:nvPr>
            <p:ph sz="half" idx="1"/>
          </p:nvPr>
        </p:nvSpPr>
        <p:spPr>
          <a:xfrm>
            <a:off x="5974717" y="2753546"/>
            <a:ext cx="5302882" cy="3494854"/>
          </a:xfrm>
        </p:spPr>
        <p:txBody>
          <a:bodyPr vert="horz" lIns="91440" tIns="45720" rIns="91440" bIns="45720" rtlCol="0" anchor="t">
            <a:normAutofit/>
          </a:bodyPr>
          <a:lstStyle/>
          <a:p>
            <a:pPr marL="0" indent="0">
              <a:lnSpc>
                <a:spcPct val="110000"/>
              </a:lnSpc>
              <a:buNone/>
            </a:pPr>
            <a:r>
              <a:rPr lang="en-US" sz="1700"/>
              <a:t>Today we’re going to be learning about the people who lived in the area that is now Great Smoky Mountains National Park. This helps us understand where the people who lived here before us came from, what they did, and how they lived.</a:t>
            </a:r>
          </a:p>
          <a:p>
            <a:pPr marL="0" indent="0">
              <a:lnSpc>
                <a:spcPct val="110000"/>
              </a:lnSpc>
              <a:buNone/>
            </a:pPr>
            <a:r>
              <a:rPr lang="en-US" sz="1700"/>
              <a:t> When we know our history, we can feel proud of our cultural identity. It also helps us appreciate and understand other people's cultures, and why they do things differently. </a:t>
            </a:r>
          </a:p>
          <a:p>
            <a:pPr marL="0" indent="0">
              <a:lnSpc>
                <a:spcPct val="110000"/>
              </a:lnSpc>
              <a:buNone/>
            </a:pPr>
            <a:r>
              <a:rPr lang="en-US" sz="1700"/>
              <a:t>By learning about our history, we can keep our traditions and stories alive, and share them with others.</a:t>
            </a:r>
          </a:p>
        </p:txBody>
      </p:sp>
    </p:spTree>
    <p:extLst>
      <p:ext uri="{BB962C8B-B14F-4D97-AF65-F5344CB8AC3E}">
        <p14:creationId xmlns:p14="http://schemas.microsoft.com/office/powerpoint/2010/main" val="3490115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98C10BD4-F3F8-4089-8DB0-71FB15FD9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E80E9D-C00D-54CB-1975-89D85E3C4671}"/>
              </a:ext>
            </a:extLst>
          </p:cNvPr>
          <p:cNvSpPr>
            <a:spLocks noGrp="1"/>
          </p:cNvSpPr>
          <p:nvPr>
            <p:ph type="title"/>
          </p:nvPr>
        </p:nvSpPr>
        <p:spPr>
          <a:xfrm>
            <a:off x="828074" y="1176617"/>
            <a:ext cx="4949719" cy="2432203"/>
          </a:xfrm>
        </p:spPr>
        <p:txBody>
          <a:bodyPr vert="horz" lIns="91440" tIns="45720" rIns="91440" bIns="45720" rtlCol="0" anchor="b">
            <a:normAutofit/>
          </a:bodyPr>
          <a:lstStyle/>
          <a:p>
            <a:r>
              <a:rPr lang="en-US" sz="4800"/>
              <a:t>Artifact Four</a:t>
            </a:r>
          </a:p>
        </p:txBody>
      </p:sp>
      <p:cxnSp>
        <p:nvCxnSpPr>
          <p:cNvPr id="14" name="Straight Connector 13">
            <a:extLst>
              <a:ext uri="{FF2B5EF4-FFF2-40B4-BE49-F238E27FC236}">
                <a16:creationId xmlns:a16="http://schemas.microsoft.com/office/drawing/2014/main" id="{76A5D06F-DF26-4A88-BF73-C1B592E66D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1995" y="3924728"/>
            <a:ext cx="0" cy="2115714"/>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4" descr="A person smoking a pipe&#10;&#10;Description automatically generated with low confidence">
            <a:extLst>
              <a:ext uri="{FF2B5EF4-FFF2-40B4-BE49-F238E27FC236}">
                <a16:creationId xmlns:a16="http://schemas.microsoft.com/office/drawing/2014/main" id="{3C666CC2-0D79-EE49-14D1-F60F5E6D646E}"/>
              </a:ext>
            </a:extLst>
          </p:cNvPr>
          <p:cNvPicPr>
            <a:picLocks noChangeAspect="1"/>
          </p:cNvPicPr>
          <p:nvPr/>
        </p:nvPicPr>
        <p:blipFill rotWithShape="1">
          <a:blip r:embed="rId2">
            <a:extLst>
              <a:ext uri="{28A0092B-C50C-407E-A947-70E740481C1C}">
                <a14:useLocalDpi xmlns:a14="http://schemas.microsoft.com/office/drawing/2010/main" val="0"/>
              </a:ext>
            </a:extLst>
          </a:blip>
          <a:srcRect r="1264"/>
          <a:stretch/>
        </p:blipFill>
        <p:spPr>
          <a:xfrm>
            <a:off x="6865311" y="876300"/>
            <a:ext cx="3642979" cy="5233499"/>
          </a:xfrm>
          <a:prstGeom prst="rect">
            <a:avLst/>
          </a:prstGeom>
        </p:spPr>
      </p:pic>
    </p:spTree>
    <p:extLst>
      <p:ext uri="{BB962C8B-B14F-4D97-AF65-F5344CB8AC3E}">
        <p14:creationId xmlns:p14="http://schemas.microsoft.com/office/powerpoint/2010/main" val="2003485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54AB4-F576-6064-22C5-A129980B9800}"/>
              </a:ext>
            </a:extLst>
          </p:cNvPr>
          <p:cNvSpPr>
            <a:spLocks noGrp="1"/>
          </p:cNvSpPr>
          <p:nvPr>
            <p:ph type="title"/>
          </p:nvPr>
        </p:nvSpPr>
        <p:spPr>
          <a:xfrm>
            <a:off x="848474" y="0"/>
            <a:ext cx="10427840" cy="1086056"/>
          </a:xfrm>
        </p:spPr>
        <p:txBody>
          <a:bodyPr/>
          <a:lstStyle/>
          <a:p>
            <a:r>
              <a:rPr lang="en-US" dirty="0"/>
              <a:t>Aunt Sophie</a:t>
            </a:r>
          </a:p>
        </p:txBody>
      </p:sp>
      <p:sp>
        <p:nvSpPr>
          <p:cNvPr id="3" name="Content Placeholder 2">
            <a:extLst>
              <a:ext uri="{FF2B5EF4-FFF2-40B4-BE49-F238E27FC236}">
                <a16:creationId xmlns:a16="http://schemas.microsoft.com/office/drawing/2014/main" id="{1C507749-8EEC-BC28-494B-B264364F76FF}"/>
              </a:ext>
            </a:extLst>
          </p:cNvPr>
          <p:cNvSpPr>
            <a:spLocks noGrp="1"/>
          </p:cNvSpPr>
          <p:nvPr>
            <p:ph sz="half" idx="1"/>
          </p:nvPr>
        </p:nvSpPr>
        <p:spPr>
          <a:xfrm>
            <a:off x="848474" y="1086057"/>
            <a:ext cx="4970124" cy="4971844"/>
          </a:xfrm>
        </p:spPr>
        <p:txBody>
          <a:bodyPr>
            <a:noAutofit/>
          </a:bodyPr>
          <a:lstStyle/>
          <a:p>
            <a:pPr marL="0" indent="0">
              <a:buNone/>
            </a:pPr>
            <a:r>
              <a:rPr lang="en-US" sz="1700" dirty="0"/>
              <a:t>Sophie Brown Campbell, also known as "Aunt" Sophie, was a prominent figure in the Cataloochee Valley of the Great Smoky Mountains. She was born in 1874 and lived her entire life in the valley, where she became a beloved member of the community.</a:t>
            </a:r>
          </a:p>
          <a:p>
            <a:pPr marL="0" indent="0">
              <a:buNone/>
            </a:pPr>
            <a:r>
              <a:rPr lang="en-US" sz="1700" dirty="0"/>
              <a:t>Aunt Sophie was known for her warmth, humor, and kindness, and she was also a skilled midwife and herbal healer. She delivered many babies in the valley, and her knowledge of local plants and their medicinal properties made her a respected and trusted figure among her neighbors.</a:t>
            </a:r>
          </a:p>
          <a:p>
            <a:pPr marL="0" indent="0">
              <a:buNone/>
            </a:pPr>
            <a:r>
              <a:rPr lang="en-US" sz="1700" dirty="0"/>
              <a:t>There was no road to Aunt Sophie’s house, but lots of folks were willing to make the hike there anyway, just to visit with her and to buy the clay pipes and bowls she made.</a:t>
            </a:r>
          </a:p>
        </p:txBody>
      </p:sp>
      <p:sp>
        <p:nvSpPr>
          <p:cNvPr id="4" name="Content Placeholder 3">
            <a:extLst>
              <a:ext uri="{FF2B5EF4-FFF2-40B4-BE49-F238E27FC236}">
                <a16:creationId xmlns:a16="http://schemas.microsoft.com/office/drawing/2014/main" id="{E10B3108-379A-40ED-CE8B-665D21E4CD52}"/>
              </a:ext>
            </a:extLst>
          </p:cNvPr>
          <p:cNvSpPr>
            <a:spLocks noGrp="1"/>
          </p:cNvSpPr>
          <p:nvPr>
            <p:ph sz="half" idx="2"/>
          </p:nvPr>
        </p:nvSpPr>
        <p:spPr>
          <a:xfrm>
            <a:off x="6310899" y="4237022"/>
            <a:ext cx="4970124" cy="2137746"/>
          </a:xfrm>
        </p:spPr>
        <p:txBody>
          <a:bodyPr>
            <a:normAutofit fontScale="85000" lnSpcReduction="10000"/>
          </a:bodyPr>
          <a:lstStyle/>
          <a:p>
            <a:pPr marL="0" indent="0">
              <a:buNone/>
            </a:pPr>
            <a:r>
              <a:rPr lang="en-US" sz="1800" dirty="0"/>
              <a:t>When the Great Smoky Mountains National Park was established in the 1930s, Aunt Sophie and many other residents of Cataloochee were forced to leave their homes. Aunt Sophie moved to nearby Maggie Valley, where she continued to practice midwifery and herbal healing. She became known as a folk healer and was sought out by people from all over the region for her remedies and advice.</a:t>
            </a:r>
          </a:p>
        </p:txBody>
      </p:sp>
      <p:pic>
        <p:nvPicPr>
          <p:cNvPr id="6" name="Picture 5" descr="A person smoking a pipe&#10;&#10;Description automatically generated with low confidence">
            <a:extLst>
              <a:ext uri="{FF2B5EF4-FFF2-40B4-BE49-F238E27FC236}">
                <a16:creationId xmlns:a16="http://schemas.microsoft.com/office/drawing/2014/main" id="{FAF6CCFD-F3CB-13B7-3C6D-F50FA88747AE}"/>
              </a:ext>
            </a:extLst>
          </p:cNvPr>
          <p:cNvPicPr>
            <a:picLocks noChangeAspect="1"/>
          </p:cNvPicPr>
          <p:nvPr/>
        </p:nvPicPr>
        <p:blipFill rotWithShape="1">
          <a:blip r:embed="rId2">
            <a:extLst>
              <a:ext uri="{28A0092B-C50C-407E-A947-70E740481C1C}">
                <a14:useLocalDpi xmlns:a14="http://schemas.microsoft.com/office/drawing/2010/main" val="0"/>
              </a:ext>
            </a:extLst>
          </a:blip>
          <a:srcRect r="2504"/>
          <a:stretch/>
        </p:blipFill>
        <p:spPr>
          <a:xfrm>
            <a:off x="7219695" y="235390"/>
            <a:ext cx="2655521" cy="3867419"/>
          </a:xfrm>
          <a:prstGeom prst="rect">
            <a:avLst/>
          </a:prstGeom>
        </p:spPr>
      </p:pic>
    </p:spTree>
    <p:extLst>
      <p:ext uri="{BB962C8B-B14F-4D97-AF65-F5344CB8AC3E}">
        <p14:creationId xmlns:p14="http://schemas.microsoft.com/office/powerpoint/2010/main" val="133874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DB834-28F2-96AB-0E43-EB6E8570B11A}"/>
              </a:ext>
            </a:extLst>
          </p:cNvPr>
          <p:cNvSpPr>
            <a:spLocks noGrp="1"/>
          </p:cNvSpPr>
          <p:nvPr>
            <p:ph type="title"/>
          </p:nvPr>
        </p:nvSpPr>
        <p:spPr>
          <a:xfrm>
            <a:off x="853183" y="0"/>
            <a:ext cx="10427840" cy="1086056"/>
          </a:xfrm>
        </p:spPr>
        <p:txBody>
          <a:bodyPr/>
          <a:lstStyle/>
          <a:p>
            <a:r>
              <a:rPr lang="en-US" dirty="0"/>
              <a:t>Aunt Sophie Reunions</a:t>
            </a:r>
          </a:p>
        </p:txBody>
      </p:sp>
      <p:sp>
        <p:nvSpPr>
          <p:cNvPr id="3" name="Content Placeholder 2">
            <a:extLst>
              <a:ext uri="{FF2B5EF4-FFF2-40B4-BE49-F238E27FC236}">
                <a16:creationId xmlns:a16="http://schemas.microsoft.com/office/drawing/2014/main" id="{FC48AFC9-EE7A-9D0F-CE3B-5254BCAB5C54}"/>
              </a:ext>
            </a:extLst>
          </p:cNvPr>
          <p:cNvSpPr>
            <a:spLocks noGrp="1"/>
          </p:cNvSpPr>
          <p:nvPr>
            <p:ph sz="half" idx="1"/>
          </p:nvPr>
        </p:nvSpPr>
        <p:spPr>
          <a:xfrm>
            <a:off x="848474" y="1086057"/>
            <a:ext cx="4970124" cy="4971844"/>
          </a:xfrm>
        </p:spPr>
        <p:txBody>
          <a:bodyPr>
            <a:noAutofit/>
          </a:bodyPr>
          <a:lstStyle/>
          <a:p>
            <a:pPr marL="0" indent="0">
              <a:buNone/>
            </a:pPr>
            <a:r>
              <a:rPr lang="en-US" sz="1800" dirty="0"/>
              <a:t>In the 1940s, Aunt Sophie returned to Cataloochee for a visit and was greeted by a large crowd of former neighbors and admirers. The event inspired an annual reunion of Cataloochee residents, which became known as the "Aunt Sophie Reunion." The reunions continued for many years, and Aunt Sophie was always the guest of honor, celebrated for her contributions to the community and her legacy as a healer and midwife.</a:t>
            </a:r>
          </a:p>
          <a:p>
            <a:pPr marL="0" indent="0">
              <a:buNone/>
            </a:pPr>
            <a:r>
              <a:rPr lang="en-US" sz="1800" dirty="0"/>
              <a:t>Aunt Sophie passed away in 1962, but her memory lives on in the Great Smoky Mountains National Park and in the hearts of those who knew her.</a:t>
            </a:r>
          </a:p>
        </p:txBody>
      </p:sp>
      <p:sp>
        <p:nvSpPr>
          <p:cNvPr id="4" name="Content Placeholder 3">
            <a:extLst>
              <a:ext uri="{FF2B5EF4-FFF2-40B4-BE49-F238E27FC236}">
                <a16:creationId xmlns:a16="http://schemas.microsoft.com/office/drawing/2014/main" id="{DC5254DB-88A3-99D0-089F-886D8819D271}"/>
              </a:ext>
            </a:extLst>
          </p:cNvPr>
          <p:cNvSpPr>
            <a:spLocks noGrp="1"/>
          </p:cNvSpPr>
          <p:nvPr>
            <p:ph sz="half" idx="2"/>
          </p:nvPr>
        </p:nvSpPr>
        <p:spPr>
          <a:xfrm>
            <a:off x="6310899" y="4374527"/>
            <a:ext cx="4970124" cy="1683374"/>
          </a:xfrm>
        </p:spPr>
        <p:txBody>
          <a:bodyPr>
            <a:normAutofit fontScale="92500"/>
          </a:bodyPr>
          <a:lstStyle/>
          <a:p>
            <a:pPr marL="0" indent="0">
              <a:buNone/>
            </a:pPr>
            <a:r>
              <a:rPr lang="en-US" dirty="0"/>
              <a:t>PARKING — There is plenty of parking area in open meadows at Cataloochee when reunion time comes around, as is shown in this 1947 file photo from The Mountaineer Newspaper.</a:t>
            </a:r>
          </a:p>
        </p:txBody>
      </p:sp>
      <p:pic>
        <p:nvPicPr>
          <p:cNvPr id="5" name="Picture 4">
            <a:hlinkClick r:id="rId2"/>
            <a:extLst>
              <a:ext uri="{FF2B5EF4-FFF2-40B4-BE49-F238E27FC236}">
                <a16:creationId xmlns:a16="http://schemas.microsoft.com/office/drawing/2014/main" id="{1B8938A4-4223-B90A-08BF-857398DEAD81}"/>
              </a:ext>
            </a:extLst>
          </p:cNvPr>
          <p:cNvPicPr>
            <a:picLocks noChangeAspect="1"/>
          </p:cNvPicPr>
          <p:nvPr/>
        </p:nvPicPr>
        <p:blipFill>
          <a:blip r:embed="rId3"/>
          <a:stretch>
            <a:fillRect/>
          </a:stretch>
        </p:blipFill>
        <p:spPr>
          <a:xfrm>
            <a:off x="6136866" y="1230330"/>
            <a:ext cx="5369860" cy="2999922"/>
          </a:xfrm>
          <a:prstGeom prst="rect">
            <a:avLst/>
          </a:prstGeom>
        </p:spPr>
      </p:pic>
    </p:spTree>
    <p:extLst>
      <p:ext uri="{BB962C8B-B14F-4D97-AF65-F5344CB8AC3E}">
        <p14:creationId xmlns:p14="http://schemas.microsoft.com/office/powerpoint/2010/main" val="729058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41A0E-51F9-E279-8FE3-FE529D407776}"/>
              </a:ext>
            </a:extLst>
          </p:cNvPr>
          <p:cNvSpPr>
            <a:spLocks noGrp="1"/>
          </p:cNvSpPr>
          <p:nvPr>
            <p:ph type="title"/>
          </p:nvPr>
        </p:nvSpPr>
        <p:spPr>
          <a:xfrm>
            <a:off x="882080" y="0"/>
            <a:ext cx="10427840" cy="1086056"/>
          </a:xfrm>
        </p:spPr>
        <p:txBody>
          <a:bodyPr/>
          <a:lstStyle/>
          <a:p>
            <a:r>
              <a:rPr lang="en-US" dirty="0"/>
              <a:t>Folk Arts and Their Preservation</a:t>
            </a:r>
          </a:p>
        </p:txBody>
      </p:sp>
      <p:sp>
        <p:nvSpPr>
          <p:cNvPr id="3" name="Content Placeholder 2">
            <a:extLst>
              <a:ext uri="{FF2B5EF4-FFF2-40B4-BE49-F238E27FC236}">
                <a16:creationId xmlns:a16="http://schemas.microsoft.com/office/drawing/2014/main" id="{220BA7E0-BC83-552E-17F7-B2D67BBCB4E2}"/>
              </a:ext>
            </a:extLst>
          </p:cNvPr>
          <p:cNvSpPr>
            <a:spLocks noGrp="1"/>
          </p:cNvSpPr>
          <p:nvPr>
            <p:ph sz="half" idx="1"/>
          </p:nvPr>
        </p:nvSpPr>
        <p:spPr>
          <a:xfrm>
            <a:off x="848474" y="986828"/>
            <a:ext cx="4970124" cy="5071073"/>
          </a:xfrm>
        </p:spPr>
        <p:txBody>
          <a:bodyPr>
            <a:noAutofit/>
          </a:bodyPr>
          <a:lstStyle/>
          <a:p>
            <a:pPr marL="0" indent="0">
              <a:buNone/>
            </a:pPr>
            <a:r>
              <a:rPr lang="en-US" sz="1800" dirty="0"/>
              <a:t>The goal of preserving and promoting the legacy of traditional Appalachian crafts and culture, like those practiced by Aunt Sophie and her contemporaries, lead to the founding of the John C. Campbell Folk School in 1925 in Brasstown, North Carolina.</a:t>
            </a:r>
          </a:p>
          <a:p>
            <a:pPr marL="0" indent="0">
              <a:buNone/>
            </a:pPr>
            <a:r>
              <a:rPr lang="en-US" sz="1800" dirty="0"/>
              <a:t>The school's founders, John and Olive Campbell, believed that by teaching people traditional skills like weaving, woodworking, and blacksmithing, they could help to preserve the region's unique cultural heritage. </a:t>
            </a:r>
          </a:p>
          <a:p>
            <a:pPr marL="0" indent="0">
              <a:buNone/>
            </a:pPr>
            <a:r>
              <a:rPr lang="en-US" sz="1800" dirty="0"/>
              <a:t>Today, the John C. Campbell Folk School is a renowned center for lifelong learning, attracting students and instructors from all over the world to study traditional crafts, music, and art.</a:t>
            </a:r>
          </a:p>
        </p:txBody>
      </p:sp>
      <p:sp>
        <p:nvSpPr>
          <p:cNvPr id="4" name="Content Placeholder 3">
            <a:extLst>
              <a:ext uri="{FF2B5EF4-FFF2-40B4-BE49-F238E27FC236}">
                <a16:creationId xmlns:a16="http://schemas.microsoft.com/office/drawing/2014/main" id="{095BA957-1F50-9C36-BB43-3F75D2792A63}"/>
              </a:ext>
            </a:extLst>
          </p:cNvPr>
          <p:cNvSpPr>
            <a:spLocks noGrp="1"/>
          </p:cNvSpPr>
          <p:nvPr>
            <p:ph sz="half" idx="2"/>
          </p:nvPr>
        </p:nvSpPr>
        <p:spPr>
          <a:xfrm>
            <a:off x="6096000" y="4852657"/>
            <a:ext cx="5213920" cy="1440633"/>
          </a:xfrm>
        </p:spPr>
        <p:txBody>
          <a:bodyPr>
            <a:normAutofit fontScale="85000" lnSpcReduction="20000"/>
          </a:bodyPr>
          <a:lstStyle/>
          <a:p>
            <a:pPr marL="0" indent="0">
              <a:buNone/>
            </a:pPr>
            <a:r>
              <a:rPr lang="en-US" dirty="0"/>
              <a:t>This postcard, titled "From native herbs, vegetables, and flowers, we gather colors of the rainbow", is part of a promotional packet of postcards was produced by the John C. Campbell Folk School upon its twenty-fifth anniversary in 1950.</a:t>
            </a:r>
          </a:p>
        </p:txBody>
      </p:sp>
      <p:pic>
        <p:nvPicPr>
          <p:cNvPr id="5" name="Picture 4">
            <a:hlinkClick r:id="rId2"/>
            <a:extLst>
              <a:ext uri="{FF2B5EF4-FFF2-40B4-BE49-F238E27FC236}">
                <a16:creationId xmlns:a16="http://schemas.microsoft.com/office/drawing/2014/main" id="{890EC6AF-E3EF-DF48-3865-A0F9CC8B64B1}"/>
              </a:ext>
            </a:extLst>
          </p:cNvPr>
          <p:cNvPicPr>
            <a:picLocks noChangeAspect="1"/>
          </p:cNvPicPr>
          <p:nvPr/>
        </p:nvPicPr>
        <p:blipFill>
          <a:blip r:embed="rId3"/>
          <a:stretch>
            <a:fillRect/>
          </a:stretch>
        </p:blipFill>
        <p:spPr>
          <a:xfrm>
            <a:off x="5933038" y="1173557"/>
            <a:ext cx="5703458" cy="3591598"/>
          </a:xfrm>
          <a:prstGeom prst="rect">
            <a:avLst/>
          </a:prstGeom>
        </p:spPr>
      </p:pic>
    </p:spTree>
    <p:extLst>
      <p:ext uri="{BB962C8B-B14F-4D97-AF65-F5344CB8AC3E}">
        <p14:creationId xmlns:p14="http://schemas.microsoft.com/office/powerpoint/2010/main" val="762262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5E512-A992-6542-FE50-F3CAB89466E5}"/>
              </a:ext>
            </a:extLst>
          </p:cNvPr>
          <p:cNvSpPr>
            <a:spLocks noGrp="1"/>
          </p:cNvSpPr>
          <p:nvPr>
            <p:ph type="title"/>
          </p:nvPr>
        </p:nvSpPr>
        <p:spPr/>
        <p:txBody>
          <a:bodyPr>
            <a:normAutofit fontScale="90000"/>
          </a:bodyPr>
          <a:lstStyle/>
          <a:p>
            <a:r>
              <a:rPr lang="en-US" dirty="0"/>
              <a:t>Artifact</a:t>
            </a:r>
            <a:br>
              <a:rPr lang="en-US" dirty="0"/>
            </a:br>
            <a:r>
              <a:rPr lang="en-US" dirty="0"/>
              <a:t>Five</a:t>
            </a:r>
          </a:p>
        </p:txBody>
      </p:sp>
      <p:pic>
        <p:nvPicPr>
          <p:cNvPr id="5" name="Picture 4" descr="A picture containing tree, outdoor, plant&#10;&#10;Description automatically generated">
            <a:extLst>
              <a:ext uri="{FF2B5EF4-FFF2-40B4-BE49-F238E27FC236}">
                <a16:creationId xmlns:a16="http://schemas.microsoft.com/office/drawing/2014/main" id="{F99C3473-B769-FA96-8CF4-05E0540CF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2159" y="907567"/>
            <a:ext cx="7180143" cy="5074131"/>
          </a:xfrm>
          <a:prstGeom prst="rect">
            <a:avLst/>
          </a:prstGeom>
        </p:spPr>
      </p:pic>
    </p:spTree>
    <p:extLst>
      <p:ext uri="{BB962C8B-B14F-4D97-AF65-F5344CB8AC3E}">
        <p14:creationId xmlns:p14="http://schemas.microsoft.com/office/powerpoint/2010/main" val="1531557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0D0E4-FF99-7018-CEDC-DB2557A98AC7}"/>
              </a:ext>
            </a:extLst>
          </p:cNvPr>
          <p:cNvSpPr>
            <a:spLocks noGrp="1"/>
          </p:cNvSpPr>
          <p:nvPr>
            <p:ph type="title"/>
          </p:nvPr>
        </p:nvSpPr>
        <p:spPr>
          <a:xfrm>
            <a:off x="849760" y="7178"/>
            <a:ext cx="10427840" cy="1086056"/>
          </a:xfrm>
        </p:spPr>
        <p:txBody>
          <a:bodyPr/>
          <a:lstStyle/>
          <a:p>
            <a:r>
              <a:rPr lang="en-US" dirty="0"/>
              <a:t>Moonshining</a:t>
            </a:r>
          </a:p>
        </p:txBody>
      </p:sp>
      <p:sp>
        <p:nvSpPr>
          <p:cNvPr id="3" name="Content Placeholder 2">
            <a:extLst>
              <a:ext uri="{FF2B5EF4-FFF2-40B4-BE49-F238E27FC236}">
                <a16:creationId xmlns:a16="http://schemas.microsoft.com/office/drawing/2014/main" id="{541E4311-8731-6E7B-92CA-F19671042291}"/>
              </a:ext>
            </a:extLst>
          </p:cNvPr>
          <p:cNvSpPr>
            <a:spLocks noGrp="1"/>
          </p:cNvSpPr>
          <p:nvPr>
            <p:ph sz="half" idx="1"/>
          </p:nvPr>
        </p:nvSpPr>
        <p:spPr>
          <a:xfrm>
            <a:off x="848474" y="1093235"/>
            <a:ext cx="4970124" cy="4964666"/>
          </a:xfrm>
        </p:spPr>
        <p:txBody>
          <a:bodyPr>
            <a:normAutofit fontScale="85000" lnSpcReduction="10000"/>
          </a:bodyPr>
          <a:lstStyle/>
          <a:p>
            <a:pPr marL="0" indent="0">
              <a:buNone/>
            </a:pPr>
            <a:r>
              <a:rPr lang="en-US" dirty="0"/>
              <a:t>Moonshining was important to people in western North Carolina because it helped them make money and support their families. In the mountains, it can be hard to grow crops and make a living, so some families made moonshine to sell and make extra money.</a:t>
            </a:r>
          </a:p>
          <a:p>
            <a:pPr marL="0" indent="0">
              <a:buNone/>
            </a:pPr>
            <a:r>
              <a:rPr lang="en-US" dirty="0"/>
              <a:t>Making moonshine was also a part of their cultural heritage. It was something that their parents and grandparents had done, and they took pride in doing it too.</a:t>
            </a:r>
          </a:p>
          <a:p>
            <a:pPr marL="0" indent="0">
              <a:buNone/>
            </a:pPr>
            <a:r>
              <a:rPr lang="en-US" dirty="0"/>
              <a:t>The government had made it illegal to make and sell alcohol, but some people in the mountains didn't think it was fair. They wanted to be able to make and sell their own alcohol because they saw it as a necessary and important part of their way of life.</a:t>
            </a:r>
          </a:p>
        </p:txBody>
      </p:sp>
      <p:pic>
        <p:nvPicPr>
          <p:cNvPr id="8" name="Picture 7" descr="A picture containing tree, outdoor, plant&#10;&#10;Description automatically generated">
            <a:extLst>
              <a:ext uri="{FF2B5EF4-FFF2-40B4-BE49-F238E27FC236}">
                <a16:creationId xmlns:a16="http://schemas.microsoft.com/office/drawing/2014/main" id="{85344694-4D97-47FF-DDFE-8A47BF142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8487" y="1545332"/>
            <a:ext cx="5330963" cy="3767335"/>
          </a:xfrm>
          <a:prstGeom prst="rect">
            <a:avLst/>
          </a:prstGeom>
        </p:spPr>
      </p:pic>
    </p:spTree>
    <p:extLst>
      <p:ext uri="{BB962C8B-B14F-4D97-AF65-F5344CB8AC3E}">
        <p14:creationId xmlns:p14="http://schemas.microsoft.com/office/powerpoint/2010/main" val="2654736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14783-4FE6-D16F-33BF-46D0C2E1A2B5}"/>
              </a:ext>
            </a:extLst>
          </p:cNvPr>
          <p:cNvSpPr>
            <a:spLocks noGrp="1"/>
          </p:cNvSpPr>
          <p:nvPr>
            <p:ph type="title"/>
          </p:nvPr>
        </p:nvSpPr>
        <p:spPr>
          <a:xfrm>
            <a:off x="848474" y="0"/>
            <a:ext cx="10427840" cy="1086056"/>
          </a:xfrm>
        </p:spPr>
        <p:txBody>
          <a:bodyPr/>
          <a:lstStyle/>
          <a:p>
            <a:r>
              <a:rPr lang="en-US" dirty="0"/>
              <a:t>Prohibition</a:t>
            </a:r>
          </a:p>
        </p:txBody>
      </p:sp>
      <p:sp>
        <p:nvSpPr>
          <p:cNvPr id="3" name="Content Placeholder 2">
            <a:extLst>
              <a:ext uri="{FF2B5EF4-FFF2-40B4-BE49-F238E27FC236}">
                <a16:creationId xmlns:a16="http://schemas.microsoft.com/office/drawing/2014/main" id="{8A26AD75-AE5D-A75D-81CF-9CB099390FCE}"/>
              </a:ext>
            </a:extLst>
          </p:cNvPr>
          <p:cNvSpPr>
            <a:spLocks noGrp="1"/>
          </p:cNvSpPr>
          <p:nvPr>
            <p:ph sz="half" idx="1"/>
          </p:nvPr>
        </p:nvSpPr>
        <p:spPr>
          <a:xfrm>
            <a:off x="848474" y="1086057"/>
            <a:ext cx="4970124" cy="4971844"/>
          </a:xfrm>
        </p:spPr>
        <p:txBody>
          <a:bodyPr>
            <a:noAutofit/>
          </a:bodyPr>
          <a:lstStyle/>
          <a:p>
            <a:pPr marL="0" indent="0">
              <a:buNone/>
            </a:pPr>
            <a:r>
              <a:rPr lang="en-US" sz="2100" dirty="0"/>
              <a:t>Prohibition was a law that made it illegal to sell or drink alcohol in the whole country. This law made it very difficult for people who made moonshine, which is an illegal alcohol, in the Smoky Mountains to continue their business. </a:t>
            </a:r>
          </a:p>
          <a:p>
            <a:pPr marL="0" indent="0">
              <a:buNone/>
            </a:pPr>
            <a:r>
              <a:rPr lang="en-US" sz="2100" dirty="0"/>
              <a:t>Moonshiners had to work very hard to hide from the police and could be punished if they were caught. However, because alcohol was in high demand, some families were still able to make money by selling moonshine, even though it was illegal.</a:t>
            </a:r>
          </a:p>
        </p:txBody>
      </p:sp>
      <p:sp>
        <p:nvSpPr>
          <p:cNvPr id="4" name="Content Placeholder 3">
            <a:extLst>
              <a:ext uri="{FF2B5EF4-FFF2-40B4-BE49-F238E27FC236}">
                <a16:creationId xmlns:a16="http://schemas.microsoft.com/office/drawing/2014/main" id="{1A572B3F-329C-245D-3456-295A073D55FE}"/>
              </a:ext>
            </a:extLst>
          </p:cNvPr>
          <p:cNvSpPr>
            <a:spLocks noGrp="1"/>
          </p:cNvSpPr>
          <p:nvPr>
            <p:ph sz="half" idx="2"/>
          </p:nvPr>
        </p:nvSpPr>
        <p:spPr>
          <a:xfrm>
            <a:off x="6310899" y="3429000"/>
            <a:ext cx="4970124" cy="2790731"/>
          </a:xfrm>
        </p:spPr>
        <p:txBody>
          <a:bodyPr>
            <a:normAutofit fontScale="92500" lnSpcReduction="20000"/>
          </a:bodyPr>
          <a:lstStyle/>
          <a:p>
            <a:pPr marL="0" indent="0">
              <a:buNone/>
            </a:pPr>
            <a:r>
              <a:rPr lang="en-US" sz="1600" dirty="0"/>
              <a:t>This image of men poking holes in whiskey barrels at the Bryson City jail was taken by “Doc” Kelly Bennett (1890-1974). </a:t>
            </a:r>
          </a:p>
          <a:p>
            <a:pPr marL="0" indent="0">
              <a:buNone/>
            </a:pPr>
            <a:r>
              <a:rPr lang="en-US" sz="1600" dirty="0"/>
              <a:t>During the time of Prohibition, revenue agents were particularly focused on catching moonshiners and stopping the production and sale of illegal alcohol. Revenue agents would often conduct raids on moonshine stills in order to confiscate the alcohol and arrest anyone involved in the production or sale of moonshine. The job of a revenue agent could be dangerous, as moonshiners would often resist arrest and fight back against the agents.</a:t>
            </a:r>
          </a:p>
        </p:txBody>
      </p:sp>
      <p:pic>
        <p:nvPicPr>
          <p:cNvPr id="5" name="Picture 4">
            <a:extLst>
              <a:ext uri="{FF2B5EF4-FFF2-40B4-BE49-F238E27FC236}">
                <a16:creationId xmlns:a16="http://schemas.microsoft.com/office/drawing/2014/main" id="{5431D2CB-3123-1846-F35D-B10E35A4A224}"/>
              </a:ext>
            </a:extLst>
          </p:cNvPr>
          <p:cNvPicPr>
            <a:picLocks noChangeAspect="1"/>
          </p:cNvPicPr>
          <p:nvPr/>
        </p:nvPicPr>
        <p:blipFill>
          <a:blip r:embed="rId2"/>
          <a:stretch>
            <a:fillRect/>
          </a:stretch>
        </p:blipFill>
        <p:spPr>
          <a:xfrm>
            <a:off x="6200021" y="341377"/>
            <a:ext cx="5191880" cy="3054047"/>
          </a:xfrm>
          <a:prstGeom prst="rect">
            <a:avLst/>
          </a:prstGeom>
        </p:spPr>
      </p:pic>
    </p:spTree>
    <p:extLst>
      <p:ext uri="{BB962C8B-B14F-4D97-AF65-F5344CB8AC3E}">
        <p14:creationId xmlns:p14="http://schemas.microsoft.com/office/powerpoint/2010/main" val="2290022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E6554-D6F2-526D-58A2-B0CD3B7B221E}"/>
              </a:ext>
            </a:extLst>
          </p:cNvPr>
          <p:cNvSpPr>
            <a:spLocks noGrp="1"/>
          </p:cNvSpPr>
          <p:nvPr>
            <p:ph type="title"/>
          </p:nvPr>
        </p:nvSpPr>
        <p:spPr>
          <a:xfrm>
            <a:off x="848474" y="0"/>
            <a:ext cx="10427840" cy="1086056"/>
          </a:xfrm>
        </p:spPr>
        <p:txBody>
          <a:bodyPr/>
          <a:lstStyle/>
          <a:p>
            <a:r>
              <a:rPr lang="en-US" dirty="0"/>
              <a:t>Stock Car Racing</a:t>
            </a:r>
          </a:p>
        </p:txBody>
      </p:sp>
      <p:sp>
        <p:nvSpPr>
          <p:cNvPr id="3" name="Content Placeholder 2">
            <a:extLst>
              <a:ext uri="{FF2B5EF4-FFF2-40B4-BE49-F238E27FC236}">
                <a16:creationId xmlns:a16="http://schemas.microsoft.com/office/drawing/2014/main" id="{71CABB5C-F81C-E2FF-32BF-8302C981F671}"/>
              </a:ext>
            </a:extLst>
          </p:cNvPr>
          <p:cNvSpPr>
            <a:spLocks noGrp="1"/>
          </p:cNvSpPr>
          <p:nvPr>
            <p:ph sz="half" idx="1"/>
          </p:nvPr>
        </p:nvSpPr>
        <p:spPr>
          <a:xfrm>
            <a:off x="848474" y="1086057"/>
            <a:ext cx="4970124" cy="4971844"/>
          </a:xfrm>
        </p:spPr>
        <p:txBody>
          <a:bodyPr>
            <a:normAutofit fontScale="92500" lnSpcReduction="20000"/>
          </a:bodyPr>
          <a:lstStyle/>
          <a:p>
            <a:pPr marL="0" indent="0">
              <a:buNone/>
            </a:pPr>
            <a:r>
              <a:rPr lang="en-US" dirty="0"/>
              <a:t> Because moonshining was illegal, moonshiners needed to be able to transport their products quickly and safely, without getting caught by law enforcement officers. To do this, they began modifying their cars to make them faster and more powerful, allowing them to outrun the police.</a:t>
            </a:r>
          </a:p>
          <a:p>
            <a:pPr marL="0" indent="0">
              <a:buNone/>
            </a:pPr>
            <a:r>
              <a:rPr lang="en-US" dirty="0"/>
              <a:t>After Prohibition ended in 1933, moonshiners continued to modify their cars and race them against each other in the hills and back roads of North Carolina. These races became more organized over time, and eventually gave rise to what we now know as NASCAR, a professional stock car racing organization that is headquartered in North Carolina.</a:t>
            </a:r>
          </a:p>
        </p:txBody>
      </p:sp>
      <p:sp>
        <p:nvSpPr>
          <p:cNvPr id="4" name="Content Placeholder 3">
            <a:extLst>
              <a:ext uri="{FF2B5EF4-FFF2-40B4-BE49-F238E27FC236}">
                <a16:creationId xmlns:a16="http://schemas.microsoft.com/office/drawing/2014/main" id="{18FA6957-7086-ED98-1726-C8BA85E95DC6}"/>
              </a:ext>
            </a:extLst>
          </p:cNvPr>
          <p:cNvSpPr>
            <a:spLocks noGrp="1"/>
          </p:cNvSpPr>
          <p:nvPr>
            <p:ph sz="half" idx="2"/>
          </p:nvPr>
        </p:nvSpPr>
        <p:spPr>
          <a:xfrm>
            <a:off x="5818598" y="4798336"/>
            <a:ext cx="6095762" cy="1259563"/>
          </a:xfrm>
        </p:spPr>
        <p:txBody>
          <a:bodyPr>
            <a:normAutofit fontScale="92500" lnSpcReduction="20000"/>
          </a:bodyPr>
          <a:lstStyle/>
          <a:p>
            <a:pPr marL="0" indent="0">
              <a:buNone/>
            </a:pPr>
            <a:r>
              <a:rPr lang="en-US" dirty="0"/>
              <a:t>This undated photograph shows stock cars sponsored by Fisher’s Esso Gas Station on Highway 110 in Canton. The far left driver pictured here is Jim Long with his number 50 racing car.</a:t>
            </a:r>
          </a:p>
        </p:txBody>
      </p:sp>
      <p:pic>
        <p:nvPicPr>
          <p:cNvPr id="5" name="Picture 4">
            <a:hlinkClick r:id="rId2"/>
            <a:extLst>
              <a:ext uri="{FF2B5EF4-FFF2-40B4-BE49-F238E27FC236}">
                <a16:creationId xmlns:a16="http://schemas.microsoft.com/office/drawing/2014/main" id="{8370F08E-3709-B1DC-427D-82EF6AEDCD6D}"/>
              </a:ext>
            </a:extLst>
          </p:cNvPr>
          <p:cNvPicPr>
            <a:picLocks noChangeAspect="1"/>
          </p:cNvPicPr>
          <p:nvPr/>
        </p:nvPicPr>
        <p:blipFill>
          <a:blip r:embed="rId3"/>
          <a:stretch>
            <a:fillRect/>
          </a:stretch>
        </p:blipFill>
        <p:spPr>
          <a:xfrm>
            <a:off x="6012248" y="274989"/>
            <a:ext cx="5708461" cy="4523345"/>
          </a:xfrm>
          <a:prstGeom prst="rect">
            <a:avLst/>
          </a:prstGeom>
        </p:spPr>
      </p:pic>
    </p:spTree>
    <p:extLst>
      <p:ext uri="{BB962C8B-B14F-4D97-AF65-F5344CB8AC3E}">
        <p14:creationId xmlns:p14="http://schemas.microsoft.com/office/powerpoint/2010/main" val="988164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4DC220-8F6C-31A6-F087-A3857B8D2F7D}"/>
              </a:ext>
            </a:extLst>
          </p:cNvPr>
          <p:cNvSpPr>
            <a:spLocks noGrp="1"/>
          </p:cNvSpPr>
          <p:nvPr>
            <p:ph type="title"/>
          </p:nvPr>
        </p:nvSpPr>
        <p:spPr>
          <a:xfrm>
            <a:off x="764593" y="895440"/>
            <a:ext cx="4569407" cy="1560083"/>
          </a:xfrm>
        </p:spPr>
        <p:txBody>
          <a:bodyPr>
            <a:normAutofit/>
          </a:bodyPr>
          <a:lstStyle/>
          <a:p>
            <a:r>
              <a:rPr lang="en-US" dirty="0"/>
              <a:t>Artifact</a:t>
            </a:r>
            <a:br>
              <a:rPr lang="en-US" dirty="0"/>
            </a:br>
            <a:r>
              <a:rPr lang="en-US" dirty="0"/>
              <a:t>Six </a:t>
            </a:r>
          </a:p>
        </p:txBody>
      </p:sp>
      <p:cxnSp>
        <p:nvCxnSpPr>
          <p:cNvPr id="16" name="Straight Connector 15">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Content Placeholder 6">
            <a:extLst>
              <a:ext uri="{FF2B5EF4-FFF2-40B4-BE49-F238E27FC236}">
                <a16:creationId xmlns:a16="http://schemas.microsoft.com/office/drawing/2014/main" id="{9C53C20C-7406-3107-832E-C288B47C264D}"/>
              </a:ext>
            </a:extLst>
          </p:cNvPr>
          <p:cNvPicPr>
            <a:picLocks noChangeAspect="1"/>
          </p:cNvPicPr>
          <p:nvPr/>
        </p:nvPicPr>
        <p:blipFill rotWithShape="1">
          <a:blip r:embed="rId2">
            <a:extLst>
              <a:ext uri="{28A0092B-C50C-407E-A947-70E740481C1C}">
                <a14:useLocalDpi xmlns:a14="http://schemas.microsoft.com/office/drawing/2010/main" val="0"/>
              </a:ext>
            </a:extLst>
          </a:blip>
          <a:srcRect l="3800" r="7362" b="-3"/>
          <a:stretch/>
        </p:blipFill>
        <p:spPr>
          <a:xfrm>
            <a:off x="6096000" y="-16591"/>
            <a:ext cx="6107073" cy="6874591"/>
          </a:xfrm>
          <a:prstGeom prst="rect">
            <a:avLst/>
          </a:prstGeom>
        </p:spPr>
      </p:pic>
    </p:spTree>
    <p:extLst>
      <p:ext uri="{BB962C8B-B14F-4D97-AF65-F5344CB8AC3E}">
        <p14:creationId xmlns:p14="http://schemas.microsoft.com/office/powerpoint/2010/main" val="3046869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1BB50-A074-D7D5-B2F1-05C6B9B28D65}"/>
              </a:ext>
            </a:extLst>
          </p:cNvPr>
          <p:cNvSpPr>
            <a:spLocks noGrp="1"/>
          </p:cNvSpPr>
          <p:nvPr>
            <p:ph type="title"/>
          </p:nvPr>
        </p:nvSpPr>
        <p:spPr/>
        <p:txBody>
          <a:bodyPr/>
          <a:lstStyle/>
          <a:p>
            <a:r>
              <a:rPr lang="en-US" dirty="0"/>
              <a:t>Pottery </a:t>
            </a:r>
            <a:r>
              <a:rPr lang="en-US" dirty="0" err="1"/>
              <a:t>Rimsherd</a:t>
            </a:r>
            <a:endParaRPr lang="en-US" dirty="0"/>
          </a:p>
        </p:txBody>
      </p:sp>
      <p:pic>
        <p:nvPicPr>
          <p:cNvPr id="6" name="Picture Placeholder 5" descr="A picture containing trilobite&#10;&#10;Description automatically generated">
            <a:extLst>
              <a:ext uri="{FF2B5EF4-FFF2-40B4-BE49-F238E27FC236}">
                <a16:creationId xmlns:a16="http://schemas.microsoft.com/office/drawing/2014/main" id="{334257D3-9591-4F89-E3AB-184304A33E0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3335" b="3335"/>
          <a:stretch>
            <a:fillRect/>
          </a:stretch>
        </p:blipFill>
        <p:spPr/>
      </p:pic>
      <p:sp>
        <p:nvSpPr>
          <p:cNvPr id="4" name="Text Placeholder 3">
            <a:extLst>
              <a:ext uri="{FF2B5EF4-FFF2-40B4-BE49-F238E27FC236}">
                <a16:creationId xmlns:a16="http://schemas.microsoft.com/office/drawing/2014/main" id="{FC2779CB-8EDD-E8E3-0414-2FF0C2F27ADF}"/>
              </a:ext>
            </a:extLst>
          </p:cNvPr>
          <p:cNvSpPr>
            <a:spLocks noGrp="1"/>
          </p:cNvSpPr>
          <p:nvPr>
            <p:ph type="body" sz="half" idx="2"/>
          </p:nvPr>
        </p:nvSpPr>
        <p:spPr>
          <a:xfrm>
            <a:off x="839788" y="1978080"/>
            <a:ext cx="3046409" cy="3194907"/>
          </a:xfrm>
        </p:spPr>
        <p:txBody>
          <a:bodyPr/>
          <a:lstStyle/>
          <a:p>
            <a:r>
              <a:rPr lang="en-US" dirty="0"/>
              <a:t>Location: </a:t>
            </a:r>
            <a:r>
              <a:rPr lang="en-US" dirty="0" err="1"/>
              <a:t>Birdtown</a:t>
            </a:r>
            <a:r>
              <a:rPr lang="en-US" dirty="0"/>
              <a:t> mound (31Sw7), Swain County, North Carolina.</a:t>
            </a:r>
          </a:p>
          <a:p>
            <a:r>
              <a:rPr lang="en-US" dirty="0"/>
              <a:t>Period: Mississippian, Pisgah phase (AD 1000-1400)</a:t>
            </a:r>
          </a:p>
          <a:p>
            <a:r>
              <a:rPr lang="en-US" dirty="0"/>
              <a:t>Material: ceramic.</a:t>
            </a:r>
          </a:p>
          <a:p>
            <a:r>
              <a:rPr lang="en-US" dirty="0"/>
              <a:t>A rim sherd is a fragment of pottery that was broken off of the rim of a pot or other vessel.</a:t>
            </a:r>
          </a:p>
        </p:txBody>
      </p:sp>
    </p:spTree>
    <p:extLst>
      <p:ext uri="{BB962C8B-B14F-4D97-AF65-F5344CB8AC3E}">
        <p14:creationId xmlns:p14="http://schemas.microsoft.com/office/powerpoint/2010/main" val="1479623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40" name="Straight Connector 21">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41" name="Rectangle 23">
            <a:extLst>
              <a:ext uri="{FF2B5EF4-FFF2-40B4-BE49-F238E27FC236}">
                <a16:creationId xmlns:a16="http://schemas.microsoft.com/office/drawing/2014/main" id="{95F6C49D-6EFC-4F5A-87F0-18CF52E74D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Network with pins">
            <a:extLst>
              <a:ext uri="{FF2B5EF4-FFF2-40B4-BE49-F238E27FC236}">
                <a16:creationId xmlns:a16="http://schemas.microsoft.com/office/drawing/2014/main" id="{995FFC07-AF2C-366C-64C7-8EC0CBD9C2B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9852" r="21037"/>
          <a:stretch/>
        </p:blipFill>
        <p:spPr>
          <a:xfrm>
            <a:off x="1" y="10"/>
            <a:ext cx="6096000" cy="6857990"/>
          </a:xfrm>
          <a:prstGeom prst="rect">
            <a:avLst/>
          </a:prstGeom>
        </p:spPr>
      </p:pic>
      <p:sp>
        <p:nvSpPr>
          <p:cNvPr id="42" name="Freeform: Shape 25">
            <a:extLst>
              <a:ext uri="{FF2B5EF4-FFF2-40B4-BE49-F238E27FC236}">
                <a16:creationId xmlns:a16="http://schemas.microsoft.com/office/drawing/2014/main" id="{7DFF1406-B47A-4A4A-B1C2-DA1ECF5DCF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8496" y="854115"/>
            <a:ext cx="4379010" cy="5197947"/>
          </a:xfrm>
          <a:custGeom>
            <a:avLst/>
            <a:gdLst>
              <a:gd name="connsiteX0" fmla="*/ 2209538 w 4419600"/>
              <a:gd name="connsiteY0" fmla="*/ 0 h 5246128"/>
              <a:gd name="connsiteX1" fmla="*/ 2210062 w 4419600"/>
              <a:gd name="connsiteY1" fmla="*/ 0 h 5246128"/>
              <a:gd name="connsiteX2" fmla="*/ 4419600 w 4419600"/>
              <a:gd name="connsiteY2" fmla="*/ 2209541 h 5246128"/>
              <a:gd name="connsiteX3" fmla="*/ 4419600 w 4419600"/>
              <a:gd name="connsiteY3" fmla="*/ 2480538 h 5246128"/>
              <a:gd name="connsiteX4" fmla="*/ 4419600 w 4419600"/>
              <a:gd name="connsiteY4" fmla="*/ 4975131 h 5246128"/>
              <a:gd name="connsiteX5" fmla="*/ 4419600 w 4419600"/>
              <a:gd name="connsiteY5" fmla="*/ 5246128 h 5246128"/>
              <a:gd name="connsiteX6" fmla="*/ 0 w 4419600"/>
              <a:gd name="connsiteY6" fmla="*/ 5246128 h 5246128"/>
              <a:gd name="connsiteX7" fmla="*/ 0 w 4419600"/>
              <a:gd name="connsiteY7" fmla="*/ 4975131 h 5246128"/>
              <a:gd name="connsiteX8" fmla="*/ 0 w 4419600"/>
              <a:gd name="connsiteY8" fmla="*/ 2480538 h 5246128"/>
              <a:gd name="connsiteX9" fmla="*/ 0 w 4419600"/>
              <a:gd name="connsiteY9" fmla="*/ 2209541 h 5246128"/>
              <a:gd name="connsiteX10" fmla="*/ 2209538 w 4419600"/>
              <a:gd name="connsiteY10" fmla="*/ 0 h 5246128"/>
              <a:gd name="connsiteX0" fmla="*/ 2209538 w 4419600"/>
              <a:gd name="connsiteY0" fmla="*/ 0 h 5246128"/>
              <a:gd name="connsiteX1" fmla="*/ 2210062 w 4419600"/>
              <a:gd name="connsiteY1" fmla="*/ 0 h 5246128"/>
              <a:gd name="connsiteX2" fmla="*/ 4419600 w 4419600"/>
              <a:gd name="connsiteY2" fmla="*/ 2209541 h 5246128"/>
              <a:gd name="connsiteX3" fmla="*/ 4419600 w 4419600"/>
              <a:gd name="connsiteY3" fmla="*/ 4975131 h 5246128"/>
              <a:gd name="connsiteX4" fmla="*/ 4419600 w 4419600"/>
              <a:gd name="connsiteY4" fmla="*/ 5246128 h 5246128"/>
              <a:gd name="connsiteX5" fmla="*/ 0 w 4419600"/>
              <a:gd name="connsiteY5" fmla="*/ 5246128 h 5246128"/>
              <a:gd name="connsiteX6" fmla="*/ 0 w 4419600"/>
              <a:gd name="connsiteY6" fmla="*/ 4975131 h 5246128"/>
              <a:gd name="connsiteX7" fmla="*/ 0 w 4419600"/>
              <a:gd name="connsiteY7" fmla="*/ 2480538 h 5246128"/>
              <a:gd name="connsiteX8" fmla="*/ 0 w 4419600"/>
              <a:gd name="connsiteY8" fmla="*/ 2209541 h 5246128"/>
              <a:gd name="connsiteX9" fmla="*/ 2209538 w 4419600"/>
              <a:gd name="connsiteY9" fmla="*/ 0 h 5246128"/>
              <a:gd name="connsiteX0" fmla="*/ 2209538 w 4419600"/>
              <a:gd name="connsiteY0" fmla="*/ 0 h 5246128"/>
              <a:gd name="connsiteX1" fmla="*/ 2210062 w 4419600"/>
              <a:gd name="connsiteY1" fmla="*/ 0 h 5246128"/>
              <a:gd name="connsiteX2" fmla="*/ 4419600 w 4419600"/>
              <a:gd name="connsiteY2" fmla="*/ 2209541 h 5246128"/>
              <a:gd name="connsiteX3" fmla="*/ 4419600 w 4419600"/>
              <a:gd name="connsiteY3" fmla="*/ 5246128 h 5246128"/>
              <a:gd name="connsiteX4" fmla="*/ 0 w 4419600"/>
              <a:gd name="connsiteY4" fmla="*/ 5246128 h 5246128"/>
              <a:gd name="connsiteX5" fmla="*/ 0 w 4419600"/>
              <a:gd name="connsiteY5" fmla="*/ 4975131 h 5246128"/>
              <a:gd name="connsiteX6" fmla="*/ 0 w 4419600"/>
              <a:gd name="connsiteY6" fmla="*/ 2480538 h 5246128"/>
              <a:gd name="connsiteX7" fmla="*/ 0 w 4419600"/>
              <a:gd name="connsiteY7" fmla="*/ 2209541 h 5246128"/>
              <a:gd name="connsiteX8" fmla="*/ 2209538 w 4419600"/>
              <a:gd name="connsiteY8" fmla="*/ 0 h 5246128"/>
              <a:gd name="connsiteX0" fmla="*/ 2209538 w 4419600"/>
              <a:gd name="connsiteY0" fmla="*/ 0 h 5246128"/>
              <a:gd name="connsiteX1" fmla="*/ 2210062 w 4419600"/>
              <a:gd name="connsiteY1" fmla="*/ 0 h 5246128"/>
              <a:gd name="connsiteX2" fmla="*/ 4419600 w 4419600"/>
              <a:gd name="connsiteY2" fmla="*/ 2209541 h 5246128"/>
              <a:gd name="connsiteX3" fmla="*/ 4419600 w 4419600"/>
              <a:gd name="connsiteY3" fmla="*/ 5246128 h 5246128"/>
              <a:gd name="connsiteX4" fmla="*/ 0 w 4419600"/>
              <a:gd name="connsiteY4" fmla="*/ 5246128 h 5246128"/>
              <a:gd name="connsiteX5" fmla="*/ 0 w 4419600"/>
              <a:gd name="connsiteY5" fmla="*/ 2480538 h 5246128"/>
              <a:gd name="connsiteX6" fmla="*/ 0 w 4419600"/>
              <a:gd name="connsiteY6" fmla="*/ 2209541 h 5246128"/>
              <a:gd name="connsiteX7" fmla="*/ 2209538 w 4419600"/>
              <a:gd name="connsiteY7" fmla="*/ 0 h 524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9600" h="5246128">
                <a:moveTo>
                  <a:pt x="2209538" y="0"/>
                </a:moveTo>
                <a:lnTo>
                  <a:pt x="2210062" y="0"/>
                </a:lnTo>
                <a:cubicBezTo>
                  <a:pt x="3430375" y="0"/>
                  <a:pt x="4419600" y="989251"/>
                  <a:pt x="4419600" y="2209541"/>
                </a:cubicBezTo>
                <a:lnTo>
                  <a:pt x="4419600" y="5246128"/>
                </a:lnTo>
                <a:lnTo>
                  <a:pt x="0" y="5246128"/>
                </a:lnTo>
                <a:lnTo>
                  <a:pt x="0" y="2480538"/>
                </a:lnTo>
                <a:lnTo>
                  <a:pt x="0" y="2209541"/>
                </a:lnTo>
                <a:cubicBezTo>
                  <a:pt x="0" y="989251"/>
                  <a:pt x="989222" y="0"/>
                  <a:pt x="2209538" y="0"/>
                </a:cubicBezTo>
                <a:close/>
              </a:path>
            </a:pathLst>
          </a:custGeom>
          <a:solidFill>
            <a:srgbClr val="0000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D191B3F-1D11-4907-D3C4-CD17B326F008}"/>
              </a:ext>
            </a:extLst>
          </p:cNvPr>
          <p:cNvSpPr>
            <a:spLocks noGrp="1"/>
          </p:cNvSpPr>
          <p:nvPr>
            <p:ph type="title"/>
          </p:nvPr>
        </p:nvSpPr>
        <p:spPr>
          <a:xfrm>
            <a:off x="1361814" y="2080471"/>
            <a:ext cx="3372375" cy="3456264"/>
          </a:xfrm>
        </p:spPr>
        <p:txBody>
          <a:bodyPr vert="horz" lIns="91440" tIns="45720" rIns="91440" bIns="45720" rtlCol="0" anchor="ctr">
            <a:normAutofit/>
          </a:bodyPr>
          <a:lstStyle/>
          <a:p>
            <a:pPr algn="ctr"/>
            <a:r>
              <a:rPr lang="en-US" kern="1200" dirty="0">
                <a:solidFill>
                  <a:srgbClr val="FFFFFF"/>
                </a:solidFill>
                <a:latin typeface="+mj-lt"/>
                <a:ea typeface="+mj-ea"/>
                <a:cs typeface="+mj-cs"/>
              </a:rPr>
              <a:t>What if my family isn’t from here originally?</a:t>
            </a:r>
          </a:p>
        </p:txBody>
      </p:sp>
      <p:sp>
        <p:nvSpPr>
          <p:cNvPr id="3" name="Content Placeholder 2">
            <a:extLst>
              <a:ext uri="{FF2B5EF4-FFF2-40B4-BE49-F238E27FC236}">
                <a16:creationId xmlns:a16="http://schemas.microsoft.com/office/drawing/2014/main" id="{62719164-37A2-1A38-1F43-9D41EAE24E76}"/>
              </a:ext>
            </a:extLst>
          </p:cNvPr>
          <p:cNvSpPr>
            <a:spLocks noGrp="1"/>
          </p:cNvSpPr>
          <p:nvPr>
            <p:ph sz="half" idx="1"/>
          </p:nvPr>
        </p:nvSpPr>
        <p:spPr>
          <a:xfrm>
            <a:off x="6858000" y="876300"/>
            <a:ext cx="4419599" cy="5181600"/>
          </a:xfrm>
        </p:spPr>
        <p:txBody>
          <a:bodyPr vert="horz" lIns="91440" tIns="45720" rIns="91440" bIns="45720" rtlCol="0" anchor="ctr">
            <a:normAutofit/>
          </a:bodyPr>
          <a:lstStyle/>
          <a:p>
            <a:pPr marL="0" indent="0">
              <a:buNone/>
            </a:pPr>
            <a:r>
              <a:rPr lang="en-US" dirty="0"/>
              <a:t>You’re still part of Smoky Mountain history because you live here now! </a:t>
            </a:r>
          </a:p>
          <a:p>
            <a:pPr marL="0" indent="0">
              <a:buNone/>
            </a:pPr>
            <a:r>
              <a:rPr lang="en-US" dirty="0"/>
              <a:t>One day the things that you use in your daily life or your pictures might be artifacts that tell the story of what life was like in the mountains of Western North Carolina today!</a:t>
            </a:r>
          </a:p>
          <a:p>
            <a:pPr marL="0" indent="0">
              <a:buNone/>
            </a:pPr>
            <a:r>
              <a:rPr lang="en-US" dirty="0"/>
              <a:t>Someday people will try to understand you by studying the music, dances, tv shows, movies, and books you like now!</a:t>
            </a:r>
          </a:p>
        </p:txBody>
      </p:sp>
    </p:spTree>
    <p:extLst>
      <p:ext uri="{BB962C8B-B14F-4D97-AF65-F5344CB8AC3E}">
        <p14:creationId xmlns:p14="http://schemas.microsoft.com/office/powerpoint/2010/main" val="3679576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FACF-EAF3-5073-0E50-F2C90787DC51}"/>
              </a:ext>
            </a:extLst>
          </p:cNvPr>
          <p:cNvSpPr>
            <a:spLocks noGrp="1"/>
          </p:cNvSpPr>
          <p:nvPr>
            <p:ph type="title"/>
          </p:nvPr>
        </p:nvSpPr>
        <p:spPr>
          <a:xfrm>
            <a:off x="882080" y="179185"/>
            <a:ext cx="10427840" cy="1086056"/>
          </a:xfrm>
        </p:spPr>
        <p:txBody>
          <a:bodyPr/>
          <a:lstStyle/>
          <a:p>
            <a:r>
              <a:rPr lang="en-US" dirty="0"/>
              <a:t>Why is this artifact significant?</a:t>
            </a:r>
          </a:p>
        </p:txBody>
      </p:sp>
      <p:sp>
        <p:nvSpPr>
          <p:cNvPr id="3" name="Content Placeholder 2">
            <a:extLst>
              <a:ext uri="{FF2B5EF4-FFF2-40B4-BE49-F238E27FC236}">
                <a16:creationId xmlns:a16="http://schemas.microsoft.com/office/drawing/2014/main" id="{B8BFEF82-7589-3DB1-E96D-870B2D8CBF2D}"/>
              </a:ext>
            </a:extLst>
          </p:cNvPr>
          <p:cNvSpPr>
            <a:spLocks noGrp="1"/>
          </p:cNvSpPr>
          <p:nvPr>
            <p:ph sz="half" idx="1"/>
          </p:nvPr>
        </p:nvSpPr>
        <p:spPr>
          <a:xfrm>
            <a:off x="848474" y="1295401"/>
            <a:ext cx="4560642" cy="4762500"/>
          </a:xfrm>
        </p:spPr>
        <p:txBody>
          <a:bodyPr>
            <a:noAutofit/>
          </a:bodyPr>
          <a:lstStyle/>
          <a:p>
            <a:pPr marL="0" indent="0">
              <a:buNone/>
            </a:pPr>
            <a:r>
              <a:rPr lang="en-US" sz="1500" dirty="0"/>
              <a:t>Pottery was an important aspect of Cherokee culture in Western North Carolina around 1000 AD. </a:t>
            </a:r>
          </a:p>
          <a:p>
            <a:pPr marL="0" indent="0">
              <a:buNone/>
            </a:pPr>
            <a:r>
              <a:rPr lang="en-US" sz="1500" dirty="0"/>
              <a:t>The Cherokee people used pottery for a variety of purposes, including cooking, storing food, and ceremonial practices. </a:t>
            </a:r>
          </a:p>
          <a:p>
            <a:pPr marL="0" indent="0">
              <a:buNone/>
            </a:pPr>
            <a:r>
              <a:rPr lang="en-US" sz="1500" dirty="0"/>
              <a:t>The production of pottery also played a crucial role in the economy of Cherokee communities, as it allowed them to trade and exchange goods with other tribes. </a:t>
            </a:r>
          </a:p>
          <a:p>
            <a:pPr marL="0" indent="0">
              <a:buNone/>
            </a:pPr>
            <a:r>
              <a:rPr lang="en-US" sz="1500" dirty="0"/>
              <a:t>Pottery-making skills were passed down from generation to generation and were highly valued in Cherokee society. </a:t>
            </a:r>
          </a:p>
          <a:p>
            <a:pPr marL="0" indent="0">
              <a:buNone/>
            </a:pPr>
            <a:r>
              <a:rPr lang="en-US" sz="1500" dirty="0"/>
              <a:t>Overall, pottery was an essential part of Cherokee life and culture, both for practical and symbolic reasons.</a:t>
            </a:r>
          </a:p>
        </p:txBody>
      </p:sp>
      <p:sp>
        <p:nvSpPr>
          <p:cNvPr id="4" name="Content Placeholder 3">
            <a:extLst>
              <a:ext uri="{FF2B5EF4-FFF2-40B4-BE49-F238E27FC236}">
                <a16:creationId xmlns:a16="http://schemas.microsoft.com/office/drawing/2014/main" id="{41E3CC7C-0694-478A-1BA1-68AD38AEB657}"/>
              </a:ext>
            </a:extLst>
          </p:cNvPr>
          <p:cNvSpPr>
            <a:spLocks noGrp="1"/>
          </p:cNvSpPr>
          <p:nvPr>
            <p:ph sz="half" idx="2"/>
          </p:nvPr>
        </p:nvSpPr>
        <p:spPr>
          <a:xfrm>
            <a:off x="6310899" y="5160475"/>
            <a:ext cx="4970124" cy="897425"/>
          </a:xfrm>
        </p:spPr>
        <p:txBody>
          <a:bodyPr>
            <a:normAutofit fontScale="62500" lnSpcReduction="20000"/>
          </a:bodyPr>
          <a:lstStyle/>
          <a:p>
            <a:pPr marL="0" indent="0">
              <a:buNone/>
            </a:pPr>
            <a:r>
              <a:rPr lang="en-US" dirty="0"/>
              <a:t>This undated </a:t>
            </a:r>
            <a:r>
              <a:rPr lang="en-US" dirty="0" err="1"/>
              <a:t>blackware</a:t>
            </a:r>
            <a:r>
              <a:rPr lang="en-US" dirty="0"/>
              <a:t> pottery vase was made by Mabel </a:t>
            </a:r>
            <a:r>
              <a:rPr lang="en-US" dirty="0" err="1"/>
              <a:t>Bigmeat</a:t>
            </a:r>
            <a:r>
              <a:rPr lang="en-US" dirty="0"/>
              <a:t> Swimmer. Mabel was raised on Wrights Creek in the </a:t>
            </a:r>
            <a:r>
              <a:rPr lang="en-US" dirty="0" err="1"/>
              <a:t>Painttown</a:t>
            </a:r>
            <a:r>
              <a:rPr lang="en-US" dirty="0"/>
              <a:t> community of Cherokee, North Carolina and was a third-generation potter.</a:t>
            </a:r>
          </a:p>
        </p:txBody>
      </p:sp>
      <p:pic>
        <p:nvPicPr>
          <p:cNvPr id="5122" name="Picture 2">
            <a:extLst>
              <a:ext uri="{FF2B5EF4-FFF2-40B4-BE49-F238E27FC236}">
                <a16:creationId xmlns:a16="http://schemas.microsoft.com/office/drawing/2014/main" id="{56F4113D-2A5F-801B-9F72-15EAE1D6A0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0899" y="1265241"/>
            <a:ext cx="4970124" cy="3725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000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19" name="Rectangle 11">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E660E2-BB07-0F94-1EE3-593CDB068834}"/>
              </a:ext>
            </a:extLst>
          </p:cNvPr>
          <p:cNvSpPr>
            <a:spLocks noGrp="1"/>
          </p:cNvSpPr>
          <p:nvPr>
            <p:ph type="title"/>
          </p:nvPr>
        </p:nvSpPr>
        <p:spPr>
          <a:xfrm>
            <a:off x="784916" y="895440"/>
            <a:ext cx="5311082" cy="2162375"/>
          </a:xfrm>
        </p:spPr>
        <p:txBody>
          <a:bodyPr>
            <a:normAutofit/>
          </a:bodyPr>
          <a:lstStyle/>
          <a:p>
            <a:r>
              <a:rPr lang="en-US"/>
              <a:t>Artifact</a:t>
            </a:r>
            <a:br>
              <a:rPr lang="en-US"/>
            </a:br>
            <a:r>
              <a:rPr lang="en-US"/>
              <a:t>Seven</a:t>
            </a:r>
            <a:endParaRPr lang="en-US" dirty="0"/>
          </a:p>
        </p:txBody>
      </p:sp>
      <p:cxnSp>
        <p:nvCxnSpPr>
          <p:cNvPr id="20" name="Straight Connector 13">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3426138"/>
            <a:ext cx="0" cy="2629328"/>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white, gray&#10;&#10;Description automatically generated">
            <a:extLst>
              <a:ext uri="{FF2B5EF4-FFF2-40B4-BE49-F238E27FC236}">
                <a16:creationId xmlns:a16="http://schemas.microsoft.com/office/drawing/2014/main" id="{731F16D3-D94D-EA30-B2CD-824A53193F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257301"/>
            <a:ext cx="4419600" cy="4419600"/>
          </a:xfrm>
          <a:prstGeom prst="rect">
            <a:avLst/>
          </a:prstGeom>
        </p:spPr>
      </p:pic>
    </p:spTree>
    <p:extLst>
      <p:ext uri="{BB962C8B-B14F-4D97-AF65-F5344CB8AC3E}">
        <p14:creationId xmlns:p14="http://schemas.microsoft.com/office/powerpoint/2010/main" val="1335265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stone&#10;&#10;Description automatically generated with low confidence">
            <a:extLst>
              <a:ext uri="{FF2B5EF4-FFF2-40B4-BE49-F238E27FC236}">
                <a16:creationId xmlns:a16="http://schemas.microsoft.com/office/drawing/2014/main" id="{8E6BA3FF-D8BA-9369-0544-63B733354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9560" y="2840355"/>
            <a:ext cx="4282440" cy="3939540"/>
          </a:xfrm>
          <a:prstGeom prst="rect">
            <a:avLst/>
          </a:prstGeom>
        </p:spPr>
      </p:pic>
      <p:sp>
        <p:nvSpPr>
          <p:cNvPr id="2" name="Title 1">
            <a:extLst>
              <a:ext uri="{FF2B5EF4-FFF2-40B4-BE49-F238E27FC236}">
                <a16:creationId xmlns:a16="http://schemas.microsoft.com/office/drawing/2014/main" id="{26E5FF07-425C-DA42-236F-AAA1E6C79F87}"/>
              </a:ext>
            </a:extLst>
          </p:cNvPr>
          <p:cNvSpPr>
            <a:spLocks noGrp="1"/>
          </p:cNvSpPr>
          <p:nvPr>
            <p:ph type="title"/>
          </p:nvPr>
        </p:nvSpPr>
        <p:spPr/>
        <p:txBody>
          <a:bodyPr/>
          <a:lstStyle/>
          <a:p>
            <a:r>
              <a:rPr lang="en-US" dirty="0"/>
              <a:t>Columella Shell Beads</a:t>
            </a:r>
          </a:p>
        </p:txBody>
      </p:sp>
      <p:sp>
        <p:nvSpPr>
          <p:cNvPr id="4" name="Text Placeholder 3">
            <a:extLst>
              <a:ext uri="{FF2B5EF4-FFF2-40B4-BE49-F238E27FC236}">
                <a16:creationId xmlns:a16="http://schemas.microsoft.com/office/drawing/2014/main" id="{ED5D84E1-78D1-BE48-5781-93E33DDFBC1E}"/>
              </a:ext>
            </a:extLst>
          </p:cNvPr>
          <p:cNvSpPr>
            <a:spLocks noGrp="1"/>
          </p:cNvSpPr>
          <p:nvPr>
            <p:ph type="body" sz="half" idx="2"/>
          </p:nvPr>
        </p:nvSpPr>
        <p:spPr/>
        <p:txBody>
          <a:bodyPr/>
          <a:lstStyle/>
          <a:p>
            <a:r>
              <a:rPr lang="en-US" dirty="0"/>
              <a:t>Location: Sellers site (31Cy42), Clay County, North Carolina.</a:t>
            </a:r>
          </a:p>
          <a:p>
            <a:r>
              <a:rPr lang="en-US" dirty="0"/>
              <a:t>Period: Mississippian, Qualla phase (AD 1400-1600).</a:t>
            </a:r>
          </a:p>
          <a:p>
            <a:r>
              <a:rPr lang="en-US" dirty="0"/>
              <a:t>Material: marine shell.</a:t>
            </a:r>
          </a:p>
        </p:txBody>
      </p:sp>
      <p:pic>
        <p:nvPicPr>
          <p:cNvPr id="6" name="Picture 5" descr="A picture containing dark&#10;&#10;Description automatically generated">
            <a:extLst>
              <a:ext uri="{FF2B5EF4-FFF2-40B4-BE49-F238E27FC236}">
                <a16:creationId xmlns:a16="http://schemas.microsoft.com/office/drawing/2014/main" id="{144FEC87-FAE4-29AF-CC01-F081D4AFD79A}"/>
              </a:ext>
            </a:extLst>
          </p:cNvPr>
          <p:cNvPicPr>
            <a:picLocks noChangeAspect="1"/>
          </p:cNvPicPr>
          <p:nvPr/>
        </p:nvPicPr>
        <p:blipFill rotWithShape="1">
          <a:blip r:embed="rId3">
            <a:extLst>
              <a:ext uri="{28A0092B-C50C-407E-A947-70E740481C1C}">
                <a14:useLocalDpi xmlns:a14="http://schemas.microsoft.com/office/drawing/2010/main" val="0"/>
              </a:ext>
            </a:extLst>
          </a:blip>
          <a:srcRect l="13062" t="9076" r="12069" b="5357"/>
          <a:stretch/>
        </p:blipFill>
        <p:spPr>
          <a:xfrm>
            <a:off x="4752975" y="0"/>
            <a:ext cx="3257550" cy="3194907"/>
          </a:xfrm>
          <a:prstGeom prst="rect">
            <a:avLst/>
          </a:prstGeom>
        </p:spPr>
      </p:pic>
    </p:spTree>
    <p:extLst>
      <p:ext uri="{BB962C8B-B14F-4D97-AF65-F5344CB8AC3E}">
        <p14:creationId xmlns:p14="http://schemas.microsoft.com/office/powerpoint/2010/main" val="28342915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FACF-EAF3-5073-0E50-F2C90787DC51}"/>
              </a:ext>
            </a:extLst>
          </p:cNvPr>
          <p:cNvSpPr>
            <a:spLocks noGrp="1"/>
          </p:cNvSpPr>
          <p:nvPr>
            <p:ph type="title"/>
          </p:nvPr>
        </p:nvSpPr>
        <p:spPr>
          <a:xfrm>
            <a:off x="882080" y="179185"/>
            <a:ext cx="10427840" cy="1086056"/>
          </a:xfrm>
        </p:spPr>
        <p:txBody>
          <a:bodyPr/>
          <a:lstStyle/>
          <a:p>
            <a:r>
              <a:rPr lang="en-US" dirty="0"/>
              <a:t>Why is this artifact significant?</a:t>
            </a:r>
          </a:p>
        </p:txBody>
      </p:sp>
      <p:sp>
        <p:nvSpPr>
          <p:cNvPr id="3" name="Content Placeholder 2">
            <a:extLst>
              <a:ext uri="{FF2B5EF4-FFF2-40B4-BE49-F238E27FC236}">
                <a16:creationId xmlns:a16="http://schemas.microsoft.com/office/drawing/2014/main" id="{B8BFEF82-7589-3DB1-E96D-870B2D8CBF2D}"/>
              </a:ext>
            </a:extLst>
          </p:cNvPr>
          <p:cNvSpPr>
            <a:spLocks noGrp="1"/>
          </p:cNvSpPr>
          <p:nvPr>
            <p:ph sz="half" idx="1"/>
          </p:nvPr>
        </p:nvSpPr>
        <p:spPr>
          <a:xfrm>
            <a:off x="848474" y="1295401"/>
            <a:ext cx="4560642" cy="4762500"/>
          </a:xfrm>
        </p:spPr>
        <p:txBody>
          <a:bodyPr>
            <a:noAutofit/>
          </a:bodyPr>
          <a:lstStyle/>
          <a:p>
            <a:pPr marL="0" indent="0">
              <a:buNone/>
            </a:pPr>
            <a:r>
              <a:rPr lang="en-US" sz="1500" dirty="0"/>
              <a:t>Shell beads were highly valued by Cherokee Indians living in Western North Carolina around 1000 AD. </a:t>
            </a:r>
          </a:p>
          <a:p>
            <a:pPr marL="0" indent="0">
              <a:buNone/>
            </a:pPr>
            <a:r>
              <a:rPr lang="en-US" sz="1500" dirty="0"/>
              <a:t>These beads were made from shells found along the coast and were used for trade and as a form of currency. </a:t>
            </a:r>
          </a:p>
          <a:p>
            <a:pPr marL="0" indent="0">
              <a:buNone/>
            </a:pPr>
            <a:r>
              <a:rPr lang="en-US" sz="1500" dirty="0"/>
              <a:t>Shell beads were also used in ceremonial and decorative contexts, with intricate beadwork often incorporated into clothing and jewelry. </a:t>
            </a:r>
          </a:p>
          <a:p>
            <a:pPr marL="0" indent="0">
              <a:buNone/>
            </a:pPr>
            <a:r>
              <a:rPr lang="en-US" sz="1500" dirty="0"/>
              <a:t>Additionally, the production of shell beads provided an important source of income and employment for Cherokee communities. </a:t>
            </a:r>
          </a:p>
          <a:p>
            <a:pPr marL="0" indent="0">
              <a:buNone/>
            </a:pPr>
            <a:r>
              <a:rPr lang="en-US" sz="1500" dirty="0"/>
              <a:t>Overall, shell beads played a significant role in Cherokee culture and were highly prized for both their practical and symbolic value.</a:t>
            </a:r>
          </a:p>
        </p:txBody>
      </p:sp>
      <p:sp>
        <p:nvSpPr>
          <p:cNvPr id="4" name="Content Placeholder 3">
            <a:extLst>
              <a:ext uri="{FF2B5EF4-FFF2-40B4-BE49-F238E27FC236}">
                <a16:creationId xmlns:a16="http://schemas.microsoft.com/office/drawing/2014/main" id="{41E3CC7C-0694-478A-1BA1-68AD38AEB657}"/>
              </a:ext>
            </a:extLst>
          </p:cNvPr>
          <p:cNvSpPr>
            <a:spLocks noGrp="1"/>
          </p:cNvSpPr>
          <p:nvPr>
            <p:ph sz="half" idx="2"/>
          </p:nvPr>
        </p:nvSpPr>
        <p:spPr>
          <a:xfrm>
            <a:off x="5947206" y="5359194"/>
            <a:ext cx="5697507" cy="842430"/>
          </a:xfrm>
        </p:spPr>
        <p:txBody>
          <a:bodyPr>
            <a:normAutofit/>
          </a:bodyPr>
          <a:lstStyle/>
          <a:p>
            <a:pPr marL="0" indent="0">
              <a:buNone/>
            </a:pPr>
            <a:r>
              <a:rPr lang="en-US" dirty="0"/>
              <a:t>Columella shell beads from the Warren Wilson site in Buncombe Co., NC</a:t>
            </a:r>
          </a:p>
        </p:txBody>
      </p:sp>
      <p:pic>
        <p:nvPicPr>
          <p:cNvPr id="6146" name="Picture 2">
            <a:hlinkClick r:id="rId2"/>
            <a:extLst>
              <a:ext uri="{FF2B5EF4-FFF2-40B4-BE49-F238E27FC236}">
                <a16:creationId xmlns:a16="http://schemas.microsoft.com/office/drawing/2014/main" id="{C93222A2-2884-7AC2-B71B-0170B3A79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7207" y="1295401"/>
            <a:ext cx="5697507" cy="4033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6169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Rectangle 18">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13615E-35C6-3368-AD44-E096888A03AD}"/>
              </a:ext>
            </a:extLst>
          </p:cNvPr>
          <p:cNvSpPr>
            <a:spLocks noGrp="1"/>
          </p:cNvSpPr>
          <p:nvPr>
            <p:ph type="title"/>
          </p:nvPr>
        </p:nvSpPr>
        <p:spPr>
          <a:xfrm>
            <a:off x="764593" y="895440"/>
            <a:ext cx="4569407" cy="1560083"/>
          </a:xfrm>
        </p:spPr>
        <p:txBody>
          <a:bodyPr>
            <a:normAutofit/>
          </a:bodyPr>
          <a:lstStyle/>
          <a:p>
            <a:r>
              <a:rPr lang="en-US" dirty="0"/>
              <a:t>Artifact</a:t>
            </a:r>
            <a:br>
              <a:rPr lang="en-US" dirty="0"/>
            </a:br>
            <a:r>
              <a:rPr lang="en-US" dirty="0"/>
              <a:t>Eight</a:t>
            </a:r>
          </a:p>
        </p:txBody>
      </p:sp>
      <p:cxnSp>
        <p:nvCxnSpPr>
          <p:cNvPr id="24" name="Straight Connector 20">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BC344BD6-BDF7-34A8-A48A-EFCE0412EB70}"/>
              </a:ext>
            </a:extLst>
          </p:cNvPr>
          <p:cNvPicPr>
            <a:picLocks noChangeAspect="1"/>
          </p:cNvPicPr>
          <p:nvPr/>
        </p:nvPicPr>
        <p:blipFill rotWithShape="1">
          <a:blip r:embed="rId2">
            <a:extLst>
              <a:ext uri="{28A0092B-C50C-407E-A947-70E740481C1C}">
                <a14:useLocalDpi xmlns:a14="http://schemas.microsoft.com/office/drawing/2010/main" val="0"/>
              </a:ext>
            </a:extLst>
          </a:blip>
          <a:srcRect l="9391" r="1771" b="-3"/>
          <a:stretch/>
        </p:blipFill>
        <p:spPr>
          <a:xfrm>
            <a:off x="6096000" y="-16591"/>
            <a:ext cx="6107073" cy="6874591"/>
          </a:xfrm>
          <a:prstGeom prst="rect">
            <a:avLst/>
          </a:prstGeom>
        </p:spPr>
      </p:pic>
    </p:spTree>
    <p:extLst>
      <p:ext uri="{BB962C8B-B14F-4D97-AF65-F5344CB8AC3E}">
        <p14:creationId xmlns:p14="http://schemas.microsoft.com/office/powerpoint/2010/main" val="10697400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D0AFD-F17D-9935-AEEE-C7116ABE08E1}"/>
              </a:ext>
            </a:extLst>
          </p:cNvPr>
          <p:cNvSpPr>
            <a:spLocks noGrp="1"/>
          </p:cNvSpPr>
          <p:nvPr>
            <p:ph type="title"/>
          </p:nvPr>
        </p:nvSpPr>
        <p:spPr/>
        <p:txBody>
          <a:bodyPr/>
          <a:lstStyle/>
          <a:p>
            <a:r>
              <a:rPr lang="en-US" dirty="0"/>
              <a:t>18</a:t>
            </a:r>
            <a:r>
              <a:rPr lang="en-US" baseline="30000" dirty="0"/>
              <a:t>th</a:t>
            </a:r>
            <a:r>
              <a:rPr lang="en-US" dirty="0"/>
              <a:t> Century Butter Print</a:t>
            </a:r>
          </a:p>
        </p:txBody>
      </p:sp>
      <p:sp>
        <p:nvSpPr>
          <p:cNvPr id="4" name="Text Placeholder 3">
            <a:extLst>
              <a:ext uri="{FF2B5EF4-FFF2-40B4-BE49-F238E27FC236}">
                <a16:creationId xmlns:a16="http://schemas.microsoft.com/office/drawing/2014/main" id="{B04F2AC3-05A1-B927-F803-F5BC37FAD021}"/>
              </a:ext>
            </a:extLst>
          </p:cNvPr>
          <p:cNvSpPr>
            <a:spLocks noGrp="1"/>
          </p:cNvSpPr>
          <p:nvPr>
            <p:ph type="body" sz="half" idx="2"/>
          </p:nvPr>
        </p:nvSpPr>
        <p:spPr>
          <a:xfrm>
            <a:off x="839789" y="1928388"/>
            <a:ext cx="3046409" cy="3932663"/>
          </a:xfrm>
        </p:spPr>
        <p:txBody>
          <a:bodyPr>
            <a:normAutofit/>
          </a:bodyPr>
          <a:lstStyle/>
          <a:p>
            <a:r>
              <a:rPr lang="en-US" dirty="0"/>
              <a:t>This butter print was made in the late 18th century, and the hand-carved design appears to be a tobacco plant. The exact origins and uses of this butter print are unknown, but the artifact represents the importance of butter-making and growing tobacco on rural farms in early America.</a:t>
            </a:r>
          </a:p>
        </p:txBody>
      </p:sp>
      <p:pic>
        <p:nvPicPr>
          <p:cNvPr id="1028" name="Picture 4">
            <a:extLst>
              <a:ext uri="{FF2B5EF4-FFF2-40B4-BE49-F238E27FC236}">
                <a16:creationId xmlns:a16="http://schemas.microsoft.com/office/drawing/2014/main" id="{683E3352-DF95-CDC2-93C1-9679B51D14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9669" y="377441"/>
            <a:ext cx="3384196" cy="25435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28342A2-D744-9E05-8A82-D6BF28541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3865" y="377441"/>
            <a:ext cx="3384196" cy="2543536"/>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3">
            <a:extLst>
              <a:ext uri="{FF2B5EF4-FFF2-40B4-BE49-F238E27FC236}">
                <a16:creationId xmlns:a16="http://schemas.microsoft.com/office/drawing/2014/main" id="{D416A8FE-5D5C-2FE3-3442-A40C0F8FC016}"/>
              </a:ext>
            </a:extLst>
          </p:cNvPr>
          <p:cNvSpPr txBox="1">
            <a:spLocks/>
          </p:cNvSpPr>
          <p:nvPr/>
        </p:nvSpPr>
        <p:spPr>
          <a:xfrm>
            <a:off x="5059669" y="3212472"/>
            <a:ext cx="6768392" cy="3134008"/>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SzPct val="70000"/>
              <a:buFont typeface="Arial" panose="020B0604020202020204" pitchFamily="34" charset="0"/>
              <a:buNone/>
              <a:defRPr sz="1600" kern="1200">
                <a:solidFill>
                  <a:schemeClr val="tx2"/>
                </a:solidFill>
                <a:latin typeface="+mn-lt"/>
                <a:ea typeface="+mn-ea"/>
                <a:cs typeface="+mn-cs"/>
              </a:defRPr>
            </a:lvl1pPr>
            <a:lvl2pPr marL="457200" indent="0" algn="l" defTabSz="914400" rtl="0" eaLnBrk="1" latinLnBrk="0" hangingPunct="1">
              <a:lnSpc>
                <a:spcPct val="120000"/>
              </a:lnSpc>
              <a:spcBef>
                <a:spcPts val="500"/>
              </a:spcBef>
              <a:buSzPct val="70000"/>
              <a:buFontTx/>
              <a:buNone/>
              <a:defRPr sz="1400" i="1" kern="1200">
                <a:solidFill>
                  <a:schemeClr val="tx2"/>
                </a:solidFill>
                <a:latin typeface="+mn-lt"/>
                <a:ea typeface="+mn-ea"/>
                <a:cs typeface="+mn-cs"/>
              </a:defRPr>
            </a:lvl2pPr>
            <a:lvl3pPr marL="914400" indent="0" algn="l" defTabSz="914400" rtl="0" eaLnBrk="1" latinLnBrk="0" hangingPunct="1">
              <a:lnSpc>
                <a:spcPct val="120000"/>
              </a:lnSpc>
              <a:spcBef>
                <a:spcPts val="500"/>
              </a:spcBef>
              <a:buSzPct val="70000"/>
              <a:buFont typeface="Arial"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20000"/>
              </a:lnSpc>
              <a:spcBef>
                <a:spcPts val="500"/>
              </a:spcBef>
              <a:buSzPct val="70000"/>
              <a:buFont typeface="Arial" panose="020B0604020202020204" pitchFamily="34" charset="0"/>
              <a:buNone/>
              <a:defRPr sz="1000" i="1" kern="1200">
                <a:solidFill>
                  <a:schemeClr val="tx2"/>
                </a:solidFill>
                <a:latin typeface="+mn-lt"/>
                <a:ea typeface="+mn-ea"/>
                <a:cs typeface="+mn-cs"/>
              </a:defRPr>
            </a:lvl4pPr>
            <a:lvl5pPr marL="1828800" indent="0" algn="l" defTabSz="914400" rtl="0" eaLnBrk="1" latinLnBrk="0" hangingPunct="1">
              <a:lnSpc>
                <a:spcPct val="120000"/>
              </a:lnSpc>
              <a:spcBef>
                <a:spcPts val="500"/>
              </a:spcBef>
              <a:buSzPct val="70000"/>
              <a:buFont typeface="Arial"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dirty="0"/>
          </a:p>
        </p:txBody>
      </p:sp>
      <p:sp>
        <p:nvSpPr>
          <p:cNvPr id="6" name="TextBox 5">
            <a:extLst>
              <a:ext uri="{FF2B5EF4-FFF2-40B4-BE49-F238E27FC236}">
                <a16:creationId xmlns:a16="http://schemas.microsoft.com/office/drawing/2014/main" id="{E5B85E22-4B9E-0C84-03AB-156C5D128C53}"/>
              </a:ext>
            </a:extLst>
          </p:cNvPr>
          <p:cNvSpPr txBox="1"/>
          <p:nvPr/>
        </p:nvSpPr>
        <p:spPr>
          <a:xfrm>
            <a:off x="5493191" y="3071316"/>
            <a:ext cx="6097508" cy="3416320"/>
          </a:xfrm>
          <a:prstGeom prst="rect">
            <a:avLst/>
          </a:prstGeom>
          <a:noFill/>
        </p:spPr>
        <p:txBody>
          <a:bodyPr wrap="square">
            <a:spAutoFit/>
          </a:bodyPr>
          <a:lstStyle/>
          <a:p>
            <a:r>
              <a:rPr lang="en-US" dirty="0"/>
              <a:t>Tobacco farming was an important industry in Western North Carolina during the late 1800s and early 1900s. </a:t>
            </a:r>
          </a:p>
          <a:p>
            <a:endParaRPr lang="en-US" dirty="0"/>
          </a:p>
          <a:p>
            <a:r>
              <a:rPr lang="en-US" dirty="0"/>
              <a:t>The region's favorable climate and fertile soil made it an ideal location for growing tobacco, which became a major cash crop for local farmers. The tobacco industry helped to support the local economy, providing jobs and income for many families in the area. </a:t>
            </a:r>
          </a:p>
          <a:p>
            <a:endParaRPr lang="en-US" dirty="0"/>
          </a:p>
          <a:p>
            <a:r>
              <a:rPr lang="en-US" dirty="0"/>
              <a:t>However, tobacco farming also had negative effects, including environmental degradation and health risks associated with smoking.</a:t>
            </a:r>
          </a:p>
        </p:txBody>
      </p:sp>
    </p:spTree>
    <p:extLst>
      <p:ext uri="{BB962C8B-B14F-4D97-AF65-F5344CB8AC3E}">
        <p14:creationId xmlns:p14="http://schemas.microsoft.com/office/powerpoint/2010/main" val="4515233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C5455-2309-877C-32BF-A7947D463FD8}"/>
              </a:ext>
            </a:extLst>
          </p:cNvPr>
          <p:cNvSpPr>
            <a:spLocks noGrp="1"/>
          </p:cNvSpPr>
          <p:nvPr>
            <p:ph type="title"/>
          </p:nvPr>
        </p:nvSpPr>
        <p:spPr/>
        <p:txBody>
          <a:bodyPr>
            <a:noAutofit/>
          </a:bodyPr>
          <a:lstStyle/>
          <a:p>
            <a:r>
              <a:rPr lang="en-US" sz="2000" dirty="0"/>
              <a:t>Hauling and cutting tobacco</a:t>
            </a:r>
          </a:p>
        </p:txBody>
      </p:sp>
      <p:sp>
        <p:nvSpPr>
          <p:cNvPr id="4" name="Text Placeholder 3">
            <a:extLst>
              <a:ext uri="{FF2B5EF4-FFF2-40B4-BE49-F238E27FC236}">
                <a16:creationId xmlns:a16="http://schemas.microsoft.com/office/drawing/2014/main" id="{C64EE3AE-3197-8CA7-E233-44679501459C}"/>
              </a:ext>
            </a:extLst>
          </p:cNvPr>
          <p:cNvSpPr>
            <a:spLocks noGrp="1"/>
          </p:cNvSpPr>
          <p:nvPr>
            <p:ph type="body" sz="half" idx="2"/>
          </p:nvPr>
        </p:nvSpPr>
        <p:spPr>
          <a:xfrm>
            <a:off x="839789" y="2140960"/>
            <a:ext cx="3046409" cy="3720091"/>
          </a:xfrm>
        </p:spPr>
        <p:txBody>
          <a:bodyPr>
            <a:normAutofit/>
          </a:bodyPr>
          <a:lstStyle/>
          <a:p>
            <a:r>
              <a:rPr lang="en-US" dirty="0"/>
              <a:t>These photographs were taken by Edgar S. </a:t>
            </a:r>
            <a:r>
              <a:rPr lang="en-US" dirty="0" err="1"/>
              <a:t>Purdom</a:t>
            </a:r>
            <a:r>
              <a:rPr lang="en-US" dirty="0"/>
              <a:t>. Born in 1900, </a:t>
            </a:r>
            <a:r>
              <a:rPr lang="en-US" dirty="0" err="1"/>
              <a:t>Purdom</a:t>
            </a:r>
            <a:r>
              <a:rPr lang="en-US" dirty="0"/>
              <a:t> opened a custom furniture shop in </a:t>
            </a:r>
            <a:r>
              <a:rPr lang="en-US" dirty="0" err="1"/>
              <a:t>Wayah</a:t>
            </a:r>
            <a:r>
              <a:rPr lang="en-US" dirty="0"/>
              <a:t> Valley, near Franklin, NC, in 1946. He was a hobby photographer and made these photographs in Western North Carolina. </a:t>
            </a:r>
            <a:r>
              <a:rPr lang="en-US" dirty="0" err="1"/>
              <a:t>Purdom</a:t>
            </a:r>
            <a:r>
              <a:rPr lang="en-US" dirty="0"/>
              <a:t> retired in 1968 and passed away in Lake County, Florida in 1987.</a:t>
            </a:r>
          </a:p>
        </p:txBody>
      </p:sp>
      <p:pic>
        <p:nvPicPr>
          <p:cNvPr id="12" name="Picture 4">
            <a:hlinkClick r:id="rId2"/>
            <a:extLst>
              <a:ext uri="{FF2B5EF4-FFF2-40B4-BE49-F238E27FC236}">
                <a16:creationId xmlns:a16="http://schemas.microsoft.com/office/drawing/2014/main" id="{4A88D0C7-3F51-AC82-4841-D11B646E2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2992" y="0"/>
            <a:ext cx="4531071" cy="375088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hlinkClick r:id="rId4"/>
            <a:extLst>
              <a:ext uri="{FF2B5EF4-FFF2-40B4-BE49-F238E27FC236}">
                <a16:creationId xmlns:a16="http://schemas.microsoft.com/office/drawing/2014/main" id="{F6911647-3563-FCC8-D971-EA9105117F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0929" y="3137908"/>
            <a:ext cx="4531071" cy="3720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584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AC2A3-FE28-1F13-FAB6-F86E8EE6FEC5}"/>
              </a:ext>
            </a:extLst>
          </p:cNvPr>
          <p:cNvSpPr>
            <a:spLocks noGrp="1"/>
          </p:cNvSpPr>
          <p:nvPr>
            <p:ph type="title"/>
          </p:nvPr>
        </p:nvSpPr>
        <p:spPr/>
        <p:txBody>
          <a:bodyPr>
            <a:normAutofit fontScale="90000"/>
          </a:bodyPr>
          <a:lstStyle/>
          <a:p>
            <a:r>
              <a:rPr lang="en-US" dirty="0"/>
              <a:t>Tobacco, entire warehouse floor filled.</a:t>
            </a:r>
          </a:p>
        </p:txBody>
      </p:sp>
      <p:sp>
        <p:nvSpPr>
          <p:cNvPr id="4" name="Text Placeholder 3">
            <a:extLst>
              <a:ext uri="{FF2B5EF4-FFF2-40B4-BE49-F238E27FC236}">
                <a16:creationId xmlns:a16="http://schemas.microsoft.com/office/drawing/2014/main" id="{E82DD033-7370-16CA-59DC-53670E914CA4}"/>
              </a:ext>
            </a:extLst>
          </p:cNvPr>
          <p:cNvSpPr>
            <a:spLocks noGrp="1"/>
          </p:cNvSpPr>
          <p:nvPr>
            <p:ph type="body" sz="half" idx="2"/>
          </p:nvPr>
        </p:nvSpPr>
        <p:spPr>
          <a:xfrm>
            <a:off x="839789" y="2476499"/>
            <a:ext cx="3046409" cy="3384551"/>
          </a:xfrm>
        </p:spPr>
        <p:txBody>
          <a:bodyPr>
            <a:normAutofit fontScale="92500" lnSpcReduction="20000"/>
          </a:bodyPr>
          <a:lstStyle/>
          <a:p>
            <a:r>
              <a:rPr lang="en-US" dirty="0"/>
              <a:t>Interior of the B.B. Saunders Tobacco Warehouse in Asheville filled with piles of tobacco. One story building with high ceilings.</a:t>
            </a:r>
          </a:p>
          <a:p>
            <a:endParaRPr lang="en-US" dirty="0"/>
          </a:p>
          <a:p>
            <a:r>
              <a:rPr lang="en-US" dirty="0"/>
              <a:t>Tobacco provided money for many families in Western North Carolina, including families in Haywood County. Not all farmers grew a large amount, some farms only grew enough to make extra money for things like Christmas presents.</a:t>
            </a:r>
          </a:p>
        </p:txBody>
      </p:sp>
      <p:pic>
        <p:nvPicPr>
          <p:cNvPr id="3074" name="Picture 2" descr="unca_photographs-9272320652005_ball1436.jp2">
            <a:hlinkClick r:id="rId2"/>
            <a:extLst>
              <a:ext uri="{FF2B5EF4-FFF2-40B4-BE49-F238E27FC236}">
                <a16:creationId xmlns:a16="http://schemas.microsoft.com/office/drawing/2014/main" id="{E966AC7D-1711-97A6-DD0A-2047FA6C764D}"/>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3896" r="389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3122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F69F96FE-C3F5-4F02-8428-78ADCB975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ece of wood&#10;&#10;Description automatically generated with low confidence">
            <a:extLst>
              <a:ext uri="{FF2B5EF4-FFF2-40B4-BE49-F238E27FC236}">
                <a16:creationId xmlns:a16="http://schemas.microsoft.com/office/drawing/2014/main" id="{72378BBD-A194-EF63-108D-CF4CCC2B077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191" b="9222"/>
          <a:stretch/>
        </p:blipFill>
        <p:spPr>
          <a:xfrm>
            <a:off x="20" y="-1"/>
            <a:ext cx="12191979" cy="6858000"/>
          </a:xfrm>
          <a:prstGeom prst="rect">
            <a:avLst/>
          </a:prstGeom>
        </p:spPr>
      </p:pic>
      <p:sp>
        <p:nvSpPr>
          <p:cNvPr id="14" name="Rectangle 13">
            <a:extLst>
              <a:ext uri="{FF2B5EF4-FFF2-40B4-BE49-F238E27FC236}">
                <a16:creationId xmlns:a16="http://schemas.microsoft.com/office/drawing/2014/main" id="{F80C6B76-4D7E-4FE2-84E4-C4734B2B4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 y="1"/>
            <a:ext cx="12191999" cy="3779457"/>
          </a:xfrm>
          <a:prstGeom prst="rect">
            <a:avLst/>
          </a:prstGeom>
          <a:gradFill flip="none" rotWithShape="1">
            <a:gsLst>
              <a:gs pos="0">
                <a:srgbClr val="000000">
                  <a:alpha val="0"/>
                </a:srgbClr>
              </a:gs>
              <a:gs pos="49000">
                <a:srgbClr val="000000">
                  <a:alpha val="45000"/>
                </a:srgbClr>
              </a:gs>
              <a:gs pos="100000">
                <a:srgbClr val="000000">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470B10-6BD7-EAE2-4F02-22322B3E86C3}"/>
              </a:ext>
            </a:extLst>
          </p:cNvPr>
          <p:cNvSpPr>
            <a:spLocks noGrp="1"/>
          </p:cNvSpPr>
          <p:nvPr>
            <p:ph type="title"/>
          </p:nvPr>
        </p:nvSpPr>
        <p:spPr>
          <a:xfrm>
            <a:off x="829876" y="640027"/>
            <a:ext cx="10447724" cy="1030880"/>
          </a:xfrm>
        </p:spPr>
        <p:txBody>
          <a:bodyPr vert="horz" lIns="91440" tIns="45720" rIns="91440" bIns="45720" rtlCol="0" anchor="b">
            <a:normAutofit/>
          </a:bodyPr>
          <a:lstStyle/>
          <a:p>
            <a:pPr>
              <a:lnSpc>
                <a:spcPct val="90000"/>
              </a:lnSpc>
            </a:pPr>
            <a:r>
              <a:rPr lang="en-US" sz="3400">
                <a:solidFill>
                  <a:srgbClr val="FFFFFF"/>
                </a:solidFill>
              </a:rPr>
              <a:t>Artifact</a:t>
            </a:r>
            <a:br>
              <a:rPr lang="en-US" sz="3400">
                <a:solidFill>
                  <a:srgbClr val="FFFFFF"/>
                </a:solidFill>
              </a:rPr>
            </a:br>
            <a:r>
              <a:rPr lang="en-US" sz="3400">
                <a:solidFill>
                  <a:srgbClr val="FFFFFF"/>
                </a:solidFill>
              </a:rPr>
              <a:t>Nine</a:t>
            </a:r>
          </a:p>
        </p:txBody>
      </p:sp>
      <p:cxnSp>
        <p:nvCxnSpPr>
          <p:cNvPr id="16" name="Straight Connector 15">
            <a:extLst>
              <a:ext uri="{FF2B5EF4-FFF2-40B4-BE49-F238E27FC236}">
                <a16:creationId xmlns:a16="http://schemas.microsoft.com/office/drawing/2014/main" id="{16BEECB0-0766-4C59-B86E-5D26B7D8EF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990" y="1808741"/>
            <a:ext cx="10325101" cy="0"/>
          </a:xfrm>
          <a:prstGeom prst="line">
            <a:avLst/>
          </a:prstGeom>
          <a:ln w="1079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34824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8B2EC-2C90-C3C9-72AB-BBC1BF3C4131}"/>
              </a:ext>
            </a:extLst>
          </p:cNvPr>
          <p:cNvSpPr>
            <a:spLocks noGrp="1"/>
          </p:cNvSpPr>
          <p:nvPr>
            <p:ph type="title"/>
          </p:nvPr>
        </p:nvSpPr>
        <p:spPr/>
        <p:txBody>
          <a:bodyPr/>
          <a:lstStyle/>
          <a:p>
            <a:r>
              <a:rPr lang="en-US" dirty="0"/>
              <a:t>Wormy Chestnut</a:t>
            </a:r>
          </a:p>
        </p:txBody>
      </p:sp>
      <p:pic>
        <p:nvPicPr>
          <p:cNvPr id="6" name="Content Placeholder 5" descr="A piece of wood&#10;&#10;Description automatically generated with low confidence">
            <a:extLst>
              <a:ext uri="{FF2B5EF4-FFF2-40B4-BE49-F238E27FC236}">
                <a16:creationId xmlns:a16="http://schemas.microsoft.com/office/drawing/2014/main" id="{33752ADA-349B-F3F7-449B-E07DCA6276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89783" y="1102563"/>
            <a:ext cx="6979309" cy="4652873"/>
          </a:xfrm>
        </p:spPr>
      </p:pic>
      <p:sp>
        <p:nvSpPr>
          <p:cNvPr id="4" name="Text Placeholder 3">
            <a:extLst>
              <a:ext uri="{FF2B5EF4-FFF2-40B4-BE49-F238E27FC236}">
                <a16:creationId xmlns:a16="http://schemas.microsoft.com/office/drawing/2014/main" id="{B64E925D-6819-D8D5-83C3-2C4EDB55FE3D}"/>
              </a:ext>
            </a:extLst>
          </p:cNvPr>
          <p:cNvSpPr>
            <a:spLocks noGrp="1"/>
          </p:cNvSpPr>
          <p:nvPr>
            <p:ph type="body" sz="half" idx="2"/>
          </p:nvPr>
        </p:nvSpPr>
        <p:spPr>
          <a:xfrm>
            <a:off x="839789" y="2022478"/>
            <a:ext cx="3046409" cy="3838574"/>
          </a:xfrm>
        </p:spPr>
        <p:txBody>
          <a:bodyPr>
            <a:normAutofit/>
          </a:bodyPr>
          <a:lstStyle/>
          <a:p>
            <a:r>
              <a:rPr lang="en-US" dirty="0"/>
              <a:t>Before the introduction of the chestnut blight in the early 20th century, American chestnut trees dominated forests of the eastern United States. Known as the “redwood of the East,” the tree often reached towering heights of 150 feet. Experts estimate that at one time, one in every four hardwood trees in the East was an American chestnut.</a:t>
            </a:r>
          </a:p>
        </p:txBody>
      </p:sp>
    </p:spTree>
    <p:extLst>
      <p:ext uri="{BB962C8B-B14F-4D97-AF65-F5344CB8AC3E}">
        <p14:creationId xmlns:p14="http://schemas.microsoft.com/office/powerpoint/2010/main" val="1602682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58EBED-A461-DB49-AFC4-169EA0778544}"/>
              </a:ext>
            </a:extLst>
          </p:cNvPr>
          <p:cNvSpPr>
            <a:spLocks noGrp="1"/>
          </p:cNvSpPr>
          <p:nvPr>
            <p:ph type="title"/>
          </p:nvPr>
        </p:nvSpPr>
        <p:spPr>
          <a:xfrm>
            <a:off x="784915" y="895440"/>
            <a:ext cx="5311085" cy="2162375"/>
          </a:xfrm>
        </p:spPr>
        <p:txBody>
          <a:bodyPr>
            <a:normAutofit/>
          </a:bodyPr>
          <a:lstStyle/>
          <a:p>
            <a:r>
              <a:rPr lang="en-US" dirty="0"/>
              <a:t>Instructions</a:t>
            </a:r>
          </a:p>
        </p:txBody>
      </p:sp>
      <p:cxnSp>
        <p:nvCxnSpPr>
          <p:cNvPr id="12" name="Straight Connector 11">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3426138"/>
            <a:ext cx="0" cy="2629328"/>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B706F09-B324-B05D-95B0-15BDD668D37E}"/>
              </a:ext>
            </a:extLst>
          </p:cNvPr>
          <p:cNvSpPr>
            <a:spLocks noGrp="1"/>
          </p:cNvSpPr>
          <p:nvPr>
            <p:ph idx="1"/>
          </p:nvPr>
        </p:nvSpPr>
        <p:spPr>
          <a:xfrm>
            <a:off x="1572638" y="3311150"/>
            <a:ext cx="4523362" cy="2827989"/>
          </a:xfrm>
        </p:spPr>
        <p:txBody>
          <a:bodyPr anchor="b">
            <a:normAutofit fontScale="92500"/>
          </a:bodyPr>
          <a:lstStyle/>
          <a:p>
            <a:pPr marL="0" indent="0">
              <a:buNone/>
            </a:pPr>
            <a:r>
              <a:rPr lang="en-US" sz="2800" dirty="0"/>
              <a:t>With your group, look at your artifact and try to answer the Five W’s about your artifact! </a:t>
            </a:r>
          </a:p>
          <a:p>
            <a:pPr marL="0" indent="0">
              <a:buNone/>
            </a:pPr>
            <a:r>
              <a:rPr lang="en-US" sz="2800" dirty="0"/>
              <a:t>The "Five W's" are who, what, when, where, and why</a:t>
            </a:r>
            <a:r>
              <a:rPr lang="en-US" dirty="0"/>
              <a:t>. </a:t>
            </a:r>
          </a:p>
        </p:txBody>
      </p:sp>
      <p:pic>
        <p:nvPicPr>
          <p:cNvPr id="5" name="Picture 4" descr="Person with idea concept">
            <a:extLst>
              <a:ext uri="{FF2B5EF4-FFF2-40B4-BE49-F238E27FC236}">
                <a16:creationId xmlns:a16="http://schemas.microsoft.com/office/drawing/2014/main" id="{D53A412E-7862-5BB4-35C0-1A0707459CAC}"/>
              </a:ext>
            </a:extLst>
          </p:cNvPr>
          <p:cNvPicPr>
            <a:picLocks noChangeAspect="1"/>
          </p:cNvPicPr>
          <p:nvPr/>
        </p:nvPicPr>
        <p:blipFill rotWithShape="1">
          <a:blip r:embed="rId2">
            <a:extLst>
              <a:ext uri="{28A0092B-C50C-407E-A947-70E740481C1C}">
                <a14:useLocalDpi xmlns:a14="http://schemas.microsoft.com/office/drawing/2010/main" val="0"/>
              </a:ext>
            </a:extLst>
          </a:blip>
          <a:srcRect l="28102" r="15664"/>
          <a:stretch/>
        </p:blipFill>
        <p:spPr>
          <a:xfrm>
            <a:off x="6898590" y="854115"/>
            <a:ext cx="4379010" cy="5197947"/>
          </a:xfrm>
          <a:custGeom>
            <a:avLst/>
            <a:gdLst/>
            <a:ahLst/>
            <a:cxnLst/>
            <a:rect l="l" t="t" r="r" b="b"/>
            <a:pathLst>
              <a:path w="4379010" h="5197947">
                <a:moveTo>
                  <a:pt x="2189246" y="0"/>
                </a:moveTo>
                <a:lnTo>
                  <a:pt x="2189765" y="0"/>
                </a:lnTo>
                <a:cubicBezTo>
                  <a:pt x="3398870" y="0"/>
                  <a:pt x="4379010" y="980166"/>
                  <a:pt x="4379010" y="2189248"/>
                </a:cubicBezTo>
                <a:lnTo>
                  <a:pt x="4379010" y="5197947"/>
                </a:lnTo>
                <a:lnTo>
                  <a:pt x="0" y="5197947"/>
                </a:lnTo>
                <a:lnTo>
                  <a:pt x="0" y="2457757"/>
                </a:lnTo>
                <a:lnTo>
                  <a:pt x="0" y="2189248"/>
                </a:lnTo>
                <a:cubicBezTo>
                  <a:pt x="0" y="980166"/>
                  <a:pt x="980137" y="0"/>
                  <a:pt x="2189246" y="0"/>
                </a:cubicBezTo>
                <a:close/>
              </a:path>
            </a:pathLst>
          </a:custGeom>
        </p:spPr>
      </p:pic>
    </p:spTree>
    <p:extLst>
      <p:ext uri="{BB962C8B-B14F-4D97-AF65-F5344CB8AC3E}">
        <p14:creationId xmlns:p14="http://schemas.microsoft.com/office/powerpoint/2010/main" val="42918114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B5F6FE0-2901-6FC1-A614-A0B93FBD327B}"/>
              </a:ext>
            </a:extLst>
          </p:cNvPr>
          <p:cNvSpPr>
            <a:spLocks noGrp="1"/>
          </p:cNvSpPr>
          <p:nvPr>
            <p:ph type="body" sz="half" idx="2"/>
          </p:nvPr>
        </p:nvSpPr>
        <p:spPr>
          <a:xfrm>
            <a:off x="242261" y="234093"/>
            <a:ext cx="3046409" cy="3194907"/>
          </a:xfrm>
        </p:spPr>
        <p:txBody>
          <a:bodyPr>
            <a:normAutofit/>
          </a:bodyPr>
          <a:lstStyle/>
          <a:p>
            <a:r>
              <a:rPr lang="en-US" sz="1400" dirty="0"/>
              <a:t>By the 1950s, the blight had killed billions of trees and left the species virtually non-existent. Today, any chestnuts found in the Eastern forests never grow beyond a few feet tall and rarely flower. Chestnut trees have reached a “genetic dead-end” in the United States because of their inability of reproduce. </a:t>
            </a:r>
          </a:p>
        </p:txBody>
      </p:sp>
      <p:sp>
        <p:nvSpPr>
          <p:cNvPr id="5" name="Text Placeholder 3">
            <a:extLst>
              <a:ext uri="{FF2B5EF4-FFF2-40B4-BE49-F238E27FC236}">
                <a16:creationId xmlns:a16="http://schemas.microsoft.com/office/drawing/2014/main" id="{78F032F0-7F6C-147D-39B9-6F16EB521B4B}"/>
              </a:ext>
            </a:extLst>
          </p:cNvPr>
          <p:cNvSpPr txBox="1">
            <a:spLocks/>
          </p:cNvSpPr>
          <p:nvPr/>
        </p:nvSpPr>
        <p:spPr>
          <a:xfrm>
            <a:off x="742385" y="3123447"/>
            <a:ext cx="3632328" cy="3538560"/>
          </a:xfrm>
          <a:prstGeom prst="rect">
            <a:avLst/>
          </a:prstGeom>
        </p:spPr>
        <p:txBody>
          <a:bodyPr vert="horz" lIns="91440" tIns="45720" rIns="91440" bIns="45720" rtlCol="0">
            <a:normAutofit fontScale="92500"/>
          </a:bodyPr>
          <a:lstStyle>
            <a:lvl1pPr marL="0" indent="0" algn="l" defTabSz="914400" rtl="0" eaLnBrk="1" latinLnBrk="0" hangingPunct="1">
              <a:lnSpc>
                <a:spcPct val="120000"/>
              </a:lnSpc>
              <a:spcBef>
                <a:spcPts val="1000"/>
              </a:spcBef>
              <a:buSzPct val="70000"/>
              <a:buFont typeface="Arial" panose="020B0604020202020204" pitchFamily="34" charset="0"/>
              <a:buNone/>
              <a:defRPr sz="1600" kern="1200">
                <a:solidFill>
                  <a:schemeClr val="tx2"/>
                </a:solidFill>
                <a:latin typeface="+mn-lt"/>
                <a:ea typeface="+mn-ea"/>
                <a:cs typeface="+mn-cs"/>
              </a:defRPr>
            </a:lvl1pPr>
            <a:lvl2pPr marL="457200" indent="0" algn="l" defTabSz="914400" rtl="0" eaLnBrk="1" latinLnBrk="0" hangingPunct="1">
              <a:lnSpc>
                <a:spcPct val="120000"/>
              </a:lnSpc>
              <a:spcBef>
                <a:spcPts val="500"/>
              </a:spcBef>
              <a:buSzPct val="70000"/>
              <a:buFontTx/>
              <a:buNone/>
              <a:defRPr sz="1400" i="1" kern="1200">
                <a:solidFill>
                  <a:schemeClr val="tx2"/>
                </a:solidFill>
                <a:latin typeface="+mn-lt"/>
                <a:ea typeface="+mn-ea"/>
                <a:cs typeface="+mn-cs"/>
              </a:defRPr>
            </a:lvl2pPr>
            <a:lvl3pPr marL="914400" indent="0" algn="l" defTabSz="914400" rtl="0" eaLnBrk="1" latinLnBrk="0" hangingPunct="1">
              <a:lnSpc>
                <a:spcPct val="120000"/>
              </a:lnSpc>
              <a:spcBef>
                <a:spcPts val="500"/>
              </a:spcBef>
              <a:buSzPct val="70000"/>
              <a:buFont typeface="Arial"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20000"/>
              </a:lnSpc>
              <a:spcBef>
                <a:spcPts val="500"/>
              </a:spcBef>
              <a:buSzPct val="70000"/>
              <a:buFont typeface="Arial" panose="020B0604020202020204" pitchFamily="34" charset="0"/>
              <a:buNone/>
              <a:defRPr sz="1000" i="1" kern="1200">
                <a:solidFill>
                  <a:schemeClr val="tx2"/>
                </a:solidFill>
                <a:latin typeface="+mn-lt"/>
                <a:ea typeface="+mn-ea"/>
                <a:cs typeface="+mn-cs"/>
              </a:defRPr>
            </a:lvl4pPr>
            <a:lvl5pPr marL="1828800" indent="0" algn="l" defTabSz="914400" rtl="0" eaLnBrk="1" latinLnBrk="0" hangingPunct="1">
              <a:lnSpc>
                <a:spcPct val="120000"/>
              </a:lnSpc>
              <a:spcBef>
                <a:spcPts val="500"/>
              </a:spcBef>
              <a:buSzPct val="70000"/>
              <a:buFont typeface="Arial"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This photograph of a chestnut tree was taken on "</a:t>
            </a:r>
            <a:r>
              <a:rPr lang="en-US" dirty="0" err="1"/>
              <a:t>Huse</a:t>
            </a:r>
            <a:r>
              <a:rPr lang="en-US" dirty="0"/>
              <a:t>" Lawson's farm in Wears Cove. This photograph, with others in this series, are included in the records of the Smoky Mountains Hiking Club, formed after a group of outdoor enthusiasts hiked up to Mount </a:t>
            </a:r>
            <a:r>
              <a:rPr lang="en-US" dirty="0" err="1"/>
              <a:t>LeConte</a:t>
            </a:r>
            <a:r>
              <a:rPr lang="en-US" dirty="0"/>
              <a:t> in October 1924. The photographer is unknown. The back of the picture is stamped “Jim Thompson Co.,” indicating it was probably printed by hiking club member James E. (Jim) Thompson (1880-1976).</a:t>
            </a:r>
          </a:p>
        </p:txBody>
      </p:sp>
      <p:pic>
        <p:nvPicPr>
          <p:cNvPr id="4100" name="Picture 4">
            <a:hlinkClick r:id="rId2"/>
            <a:extLst>
              <a:ext uri="{FF2B5EF4-FFF2-40B4-BE49-F238E27FC236}">
                <a16:creationId xmlns:a16="http://schemas.microsoft.com/office/drawing/2014/main" id="{85623761-0EEA-4018-851F-DB7D67498E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337" y="613036"/>
            <a:ext cx="7298979" cy="5631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5278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1C900-FB97-07FB-B39D-69ED6F118E3D}"/>
              </a:ext>
            </a:extLst>
          </p:cNvPr>
          <p:cNvSpPr>
            <a:spLocks noGrp="1"/>
          </p:cNvSpPr>
          <p:nvPr>
            <p:ph type="title"/>
          </p:nvPr>
        </p:nvSpPr>
        <p:spPr/>
        <p:txBody>
          <a:bodyPr>
            <a:normAutofit fontScale="90000"/>
          </a:bodyPr>
          <a:lstStyle/>
          <a:p>
            <a:r>
              <a:rPr lang="en-US" dirty="0"/>
              <a:t>Why were chestnut Trees significant?</a:t>
            </a:r>
          </a:p>
        </p:txBody>
      </p:sp>
      <p:pic>
        <p:nvPicPr>
          <p:cNvPr id="8" name="Content Placeholder 7" descr="A picture containing text, tree, outdoor&#10;&#10;Description automatically generated">
            <a:extLst>
              <a:ext uri="{FF2B5EF4-FFF2-40B4-BE49-F238E27FC236}">
                <a16:creationId xmlns:a16="http://schemas.microsoft.com/office/drawing/2014/main" id="{AFCDC925-35A1-8628-4E26-927B5CA237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07902" y="394559"/>
            <a:ext cx="7017323" cy="5395541"/>
          </a:xfrm>
        </p:spPr>
      </p:pic>
      <p:sp>
        <p:nvSpPr>
          <p:cNvPr id="4" name="Text Placeholder 3">
            <a:extLst>
              <a:ext uri="{FF2B5EF4-FFF2-40B4-BE49-F238E27FC236}">
                <a16:creationId xmlns:a16="http://schemas.microsoft.com/office/drawing/2014/main" id="{784EDD3D-689B-6D8D-29E9-6C625613905B}"/>
              </a:ext>
            </a:extLst>
          </p:cNvPr>
          <p:cNvSpPr>
            <a:spLocks noGrp="1"/>
          </p:cNvSpPr>
          <p:nvPr>
            <p:ph type="body" sz="half" idx="2"/>
          </p:nvPr>
        </p:nvSpPr>
        <p:spPr/>
        <p:txBody>
          <a:bodyPr>
            <a:normAutofit/>
          </a:bodyPr>
          <a:lstStyle/>
          <a:p>
            <a:r>
              <a:rPr lang="en-US" dirty="0"/>
              <a:t>“The chestnut was important for both the forest ecosystem and human use for several reasons. Its nuts were a valuable food source for both animals and people. It was resistant to most diseases and wood rot, and its wood was easy to work with for loggers.”</a:t>
            </a:r>
          </a:p>
          <a:p>
            <a:r>
              <a:rPr lang="en-US" dirty="0"/>
              <a:t>- Barbara Crane, Ph. D., USFS</a:t>
            </a:r>
          </a:p>
        </p:txBody>
      </p:sp>
      <p:sp>
        <p:nvSpPr>
          <p:cNvPr id="9" name="Text Placeholder 3">
            <a:extLst>
              <a:ext uri="{FF2B5EF4-FFF2-40B4-BE49-F238E27FC236}">
                <a16:creationId xmlns:a16="http://schemas.microsoft.com/office/drawing/2014/main" id="{8B6E58AE-6FA0-EBC5-6DD8-0A445D317DAB}"/>
              </a:ext>
            </a:extLst>
          </p:cNvPr>
          <p:cNvSpPr txBox="1">
            <a:spLocks/>
          </p:cNvSpPr>
          <p:nvPr/>
        </p:nvSpPr>
        <p:spPr>
          <a:xfrm>
            <a:off x="8878816" y="5861051"/>
            <a:ext cx="3046409" cy="83852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SzPct val="70000"/>
              <a:buFont typeface="Arial" panose="020B0604020202020204" pitchFamily="34" charset="0"/>
              <a:buNone/>
              <a:defRPr sz="1600" kern="1200">
                <a:solidFill>
                  <a:schemeClr val="tx2"/>
                </a:solidFill>
                <a:latin typeface="+mn-lt"/>
                <a:ea typeface="+mn-ea"/>
                <a:cs typeface="+mn-cs"/>
              </a:defRPr>
            </a:lvl1pPr>
            <a:lvl2pPr marL="457200" indent="0" algn="l" defTabSz="914400" rtl="0" eaLnBrk="1" latinLnBrk="0" hangingPunct="1">
              <a:lnSpc>
                <a:spcPct val="120000"/>
              </a:lnSpc>
              <a:spcBef>
                <a:spcPts val="500"/>
              </a:spcBef>
              <a:buSzPct val="70000"/>
              <a:buFontTx/>
              <a:buNone/>
              <a:defRPr sz="1400" i="1" kern="1200">
                <a:solidFill>
                  <a:schemeClr val="tx2"/>
                </a:solidFill>
                <a:latin typeface="+mn-lt"/>
                <a:ea typeface="+mn-ea"/>
                <a:cs typeface="+mn-cs"/>
              </a:defRPr>
            </a:lvl2pPr>
            <a:lvl3pPr marL="914400" indent="0" algn="l" defTabSz="914400" rtl="0" eaLnBrk="1" latinLnBrk="0" hangingPunct="1">
              <a:lnSpc>
                <a:spcPct val="120000"/>
              </a:lnSpc>
              <a:spcBef>
                <a:spcPts val="500"/>
              </a:spcBef>
              <a:buSzPct val="70000"/>
              <a:buFont typeface="Arial"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20000"/>
              </a:lnSpc>
              <a:spcBef>
                <a:spcPts val="500"/>
              </a:spcBef>
              <a:buSzPct val="70000"/>
              <a:buFont typeface="Arial" panose="020B0604020202020204" pitchFamily="34" charset="0"/>
              <a:buNone/>
              <a:defRPr sz="1000" i="1" kern="1200">
                <a:solidFill>
                  <a:schemeClr val="tx2"/>
                </a:solidFill>
                <a:latin typeface="+mn-lt"/>
                <a:ea typeface="+mn-ea"/>
                <a:cs typeface="+mn-cs"/>
              </a:defRPr>
            </a:lvl4pPr>
            <a:lvl5pPr marL="1828800" indent="0" algn="l" defTabSz="914400" rtl="0" eaLnBrk="1" latinLnBrk="0" hangingPunct="1">
              <a:lnSpc>
                <a:spcPct val="120000"/>
              </a:lnSpc>
              <a:spcBef>
                <a:spcPts val="500"/>
              </a:spcBef>
              <a:buSzPct val="70000"/>
              <a:buFont typeface="Arial"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t>Photographer: Wells, B. W. (Bertram Whittier), 1884-1978</a:t>
            </a:r>
            <a:endParaRPr lang="en-US" dirty="0"/>
          </a:p>
        </p:txBody>
      </p:sp>
    </p:spTree>
    <p:extLst>
      <p:ext uri="{BB962C8B-B14F-4D97-AF65-F5344CB8AC3E}">
        <p14:creationId xmlns:p14="http://schemas.microsoft.com/office/powerpoint/2010/main" val="7564415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88926-0FC9-CE9D-7A5D-83F663934A02}"/>
              </a:ext>
            </a:extLst>
          </p:cNvPr>
          <p:cNvSpPr>
            <a:spLocks noGrp="1"/>
          </p:cNvSpPr>
          <p:nvPr>
            <p:ph type="title"/>
          </p:nvPr>
        </p:nvSpPr>
        <p:spPr>
          <a:xfrm>
            <a:off x="767362" y="102075"/>
            <a:ext cx="3046409" cy="1487185"/>
          </a:xfrm>
        </p:spPr>
        <p:txBody>
          <a:bodyPr/>
          <a:lstStyle/>
          <a:p>
            <a:r>
              <a:rPr lang="en-US" dirty="0"/>
              <a:t>Wormy Chestnut Wood Today</a:t>
            </a:r>
          </a:p>
        </p:txBody>
      </p:sp>
      <p:sp>
        <p:nvSpPr>
          <p:cNvPr id="4" name="Text Placeholder 3">
            <a:extLst>
              <a:ext uri="{FF2B5EF4-FFF2-40B4-BE49-F238E27FC236}">
                <a16:creationId xmlns:a16="http://schemas.microsoft.com/office/drawing/2014/main" id="{0A9DC932-D04B-BC4F-D04D-1E5E1721C3A3}"/>
              </a:ext>
            </a:extLst>
          </p:cNvPr>
          <p:cNvSpPr>
            <a:spLocks noGrp="1"/>
          </p:cNvSpPr>
          <p:nvPr>
            <p:ph type="body" sz="half" idx="2"/>
          </p:nvPr>
        </p:nvSpPr>
        <p:spPr>
          <a:xfrm>
            <a:off x="106139" y="1358020"/>
            <a:ext cx="4375326" cy="5232903"/>
          </a:xfrm>
        </p:spPr>
        <p:txBody>
          <a:bodyPr>
            <a:normAutofit/>
          </a:bodyPr>
          <a:lstStyle/>
          <a:p>
            <a:r>
              <a:rPr lang="en-US" dirty="0"/>
              <a:t>Wormy chestnut is called "wormy" because it has been infested by the larvae of the chestnut bark beetle, which leaves characteristic holes and tunnels in the wood. While the infestation does not harm the wood's strength or durability, it gives the wood a unique appearance that many people find attractive.</a:t>
            </a:r>
          </a:p>
          <a:p>
            <a:r>
              <a:rPr lang="en-US" dirty="0"/>
              <a:t>Because wormy chestnut is rare and has a distinctive appearance, it can be expensive to purchase. The wood is often used for high-end furniture, flooring, and decorative accents. Additionally, because it is no longer possible to harvest new wormy chestnut from living trees, the existing supply is limited, which can also contribute to its high price.</a:t>
            </a:r>
          </a:p>
        </p:txBody>
      </p:sp>
      <p:pic>
        <p:nvPicPr>
          <p:cNvPr id="5" name="Picture 4">
            <a:extLst>
              <a:ext uri="{FF2B5EF4-FFF2-40B4-BE49-F238E27FC236}">
                <a16:creationId xmlns:a16="http://schemas.microsoft.com/office/drawing/2014/main" id="{D76FEE40-B4A4-C267-0047-F01795A96828}"/>
              </a:ext>
            </a:extLst>
          </p:cNvPr>
          <p:cNvPicPr>
            <a:picLocks noChangeAspect="1"/>
          </p:cNvPicPr>
          <p:nvPr/>
        </p:nvPicPr>
        <p:blipFill>
          <a:blip r:embed="rId2"/>
          <a:stretch>
            <a:fillRect/>
          </a:stretch>
        </p:blipFill>
        <p:spPr>
          <a:xfrm>
            <a:off x="4770897" y="1838227"/>
            <a:ext cx="7314964" cy="3529051"/>
          </a:xfrm>
          <a:prstGeom prst="rect">
            <a:avLst/>
          </a:prstGeom>
        </p:spPr>
      </p:pic>
    </p:spTree>
    <p:extLst>
      <p:ext uri="{BB962C8B-B14F-4D97-AF65-F5344CB8AC3E}">
        <p14:creationId xmlns:p14="http://schemas.microsoft.com/office/powerpoint/2010/main" val="14855336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82DDC-971C-A94C-F6AD-9B1DD161FA56}"/>
              </a:ext>
            </a:extLst>
          </p:cNvPr>
          <p:cNvSpPr>
            <a:spLocks noGrp="1"/>
          </p:cNvSpPr>
          <p:nvPr>
            <p:ph type="title"/>
          </p:nvPr>
        </p:nvSpPr>
        <p:spPr/>
        <p:txBody>
          <a:bodyPr/>
          <a:lstStyle/>
          <a:p>
            <a:r>
              <a:rPr lang="en-US" dirty="0"/>
              <a:t>Reflection</a:t>
            </a:r>
          </a:p>
        </p:txBody>
      </p:sp>
      <p:sp>
        <p:nvSpPr>
          <p:cNvPr id="3" name="Content Placeholder 2">
            <a:extLst>
              <a:ext uri="{FF2B5EF4-FFF2-40B4-BE49-F238E27FC236}">
                <a16:creationId xmlns:a16="http://schemas.microsoft.com/office/drawing/2014/main" id="{96CDFBE5-5D23-78D1-7A26-FF789C3AE57F}"/>
              </a:ext>
            </a:extLst>
          </p:cNvPr>
          <p:cNvSpPr>
            <a:spLocks noGrp="1"/>
          </p:cNvSpPr>
          <p:nvPr>
            <p:ph idx="1"/>
          </p:nvPr>
        </p:nvSpPr>
        <p:spPr>
          <a:xfrm>
            <a:off x="849758" y="2065984"/>
            <a:ext cx="5406187" cy="3903298"/>
          </a:xfrm>
        </p:spPr>
        <p:txBody>
          <a:bodyPr>
            <a:normAutofit/>
          </a:bodyPr>
          <a:lstStyle/>
          <a:p>
            <a:pPr marL="0" indent="0">
              <a:buNone/>
            </a:pPr>
            <a:r>
              <a:rPr lang="en-US" sz="2800" dirty="0"/>
              <a:t>On your paper:</a:t>
            </a:r>
          </a:p>
          <a:p>
            <a:r>
              <a:rPr lang="en-US" sz="2800" dirty="0"/>
              <a:t>3- Tell me three things you found interesting</a:t>
            </a:r>
          </a:p>
          <a:p>
            <a:r>
              <a:rPr lang="en-US" sz="2800" dirty="0"/>
              <a:t>2 - Tell me to things you learned</a:t>
            </a:r>
          </a:p>
          <a:p>
            <a:r>
              <a:rPr lang="en-US" sz="2800" dirty="0"/>
              <a:t>1- Tell me one question you still have</a:t>
            </a:r>
          </a:p>
        </p:txBody>
      </p:sp>
      <p:sp>
        <p:nvSpPr>
          <p:cNvPr id="5" name="TextBox 4">
            <a:extLst>
              <a:ext uri="{FF2B5EF4-FFF2-40B4-BE49-F238E27FC236}">
                <a16:creationId xmlns:a16="http://schemas.microsoft.com/office/drawing/2014/main" id="{DD9C80AA-634A-2C66-41DB-E3D3FE6F7A9D}"/>
              </a:ext>
            </a:extLst>
          </p:cNvPr>
          <p:cNvSpPr txBox="1"/>
          <p:nvPr/>
        </p:nvSpPr>
        <p:spPr>
          <a:xfrm>
            <a:off x="6837959" y="4656339"/>
            <a:ext cx="4504283" cy="923330"/>
          </a:xfrm>
          <a:prstGeom prst="rect">
            <a:avLst/>
          </a:prstGeom>
          <a:noFill/>
        </p:spPr>
        <p:txBody>
          <a:bodyPr wrap="square">
            <a:spAutoFit/>
          </a:bodyPr>
          <a:lstStyle/>
          <a:p>
            <a:r>
              <a:rPr lang="en-US" dirty="0"/>
              <a:t>In this photograph, circa 1914, students of Baskins Creek School and Little Valley Church pose with their teacher, Lewis </a:t>
            </a:r>
            <a:r>
              <a:rPr lang="en-US" dirty="0" err="1"/>
              <a:t>Clabo</a:t>
            </a:r>
            <a:r>
              <a:rPr lang="en-US" dirty="0"/>
              <a:t>.</a:t>
            </a:r>
          </a:p>
        </p:txBody>
      </p:sp>
      <p:pic>
        <p:nvPicPr>
          <p:cNvPr id="9218" name="Picture 2">
            <a:hlinkClick r:id="rId2"/>
            <a:extLst>
              <a:ext uri="{FF2B5EF4-FFF2-40B4-BE49-F238E27FC236}">
                <a16:creationId xmlns:a16="http://schemas.microsoft.com/office/drawing/2014/main" id="{C2E8C8A7-D576-6A76-F623-452A0DFC2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4173" y="1015609"/>
            <a:ext cx="5136427" cy="3518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172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3154DB-92DC-3F8F-C81A-7DB484B9EF0D}"/>
              </a:ext>
            </a:extLst>
          </p:cNvPr>
          <p:cNvSpPr>
            <a:spLocks noGrp="1"/>
          </p:cNvSpPr>
          <p:nvPr>
            <p:ph type="title"/>
          </p:nvPr>
        </p:nvSpPr>
        <p:spPr>
          <a:xfrm>
            <a:off x="764593" y="895440"/>
            <a:ext cx="4569407" cy="1560083"/>
          </a:xfrm>
        </p:spPr>
        <p:txBody>
          <a:bodyPr vert="horz" lIns="91440" tIns="45720" rIns="91440" bIns="45720" rtlCol="0" anchor="b">
            <a:normAutofit/>
          </a:bodyPr>
          <a:lstStyle/>
          <a:p>
            <a:r>
              <a:rPr lang="en-US" kern="1200">
                <a:solidFill>
                  <a:schemeClr val="tx2"/>
                </a:solidFill>
                <a:latin typeface="+mj-lt"/>
                <a:ea typeface="+mj-ea"/>
                <a:cs typeface="+mj-cs"/>
              </a:rPr>
              <a:t>Who?</a:t>
            </a:r>
          </a:p>
        </p:txBody>
      </p:sp>
      <p:cxnSp>
        <p:nvCxnSpPr>
          <p:cNvPr id="21" name="Straight Connector 20">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4B84A23-0331-F332-B300-F79C4869C1ED}"/>
              </a:ext>
            </a:extLst>
          </p:cNvPr>
          <p:cNvSpPr>
            <a:spLocks noGrp="1"/>
          </p:cNvSpPr>
          <p:nvPr>
            <p:ph sz="half" idx="1"/>
          </p:nvPr>
        </p:nvSpPr>
        <p:spPr>
          <a:xfrm>
            <a:off x="1570033" y="2753546"/>
            <a:ext cx="3746928" cy="3402555"/>
          </a:xfrm>
        </p:spPr>
        <p:txBody>
          <a:bodyPr vert="horz" lIns="91440" tIns="45720" rIns="91440" bIns="45720" rtlCol="0" anchor="t">
            <a:normAutofit/>
          </a:bodyPr>
          <a:lstStyle/>
          <a:p>
            <a:pPr marL="0" indent="0">
              <a:buNone/>
            </a:pPr>
            <a:r>
              <a:rPr lang="en-US" dirty="0"/>
              <a:t>This question helps us learn about the people involved in something. For example, “Who used or made the artifact or is in the picture?”</a:t>
            </a:r>
          </a:p>
        </p:txBody>
      </p:sp>
      <p:pic>
        <p:nvPicPr>
          <p:cNvPr id="12" name="Content Placeholder 11" descr="Question mark on green pastel background">
            <a:extLst>
              <a:ext uri="{FF2B5EF4-FFF2-40B4-BE49-F238E27FC236}">
                <a16:creationId xmlns:a16="http://schemas.microsoft.com/office/drawing/2014/main" id="{4F1D051D-35E7-E80A-A2D0-17E3E7783414}"/>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3374" r="-1" b="-1"/>
          <a:stretch/>
        </p:blipFill>
        <p:spPr>
          <a:xfrm>
            <a:off x="6096000" y="-16591"/>
            <a:ext cx="6107073" cy="6874591"/>
          </a:xfrm>
          <a:prstGeom prst="rect">
            <a:avLst/>
          </a:prstGeom>
        </p:spPr>
      </p:pic>
    </p:spTree>
    <p:extLst>
      <p:ext uri="{BB962C8B-B14F-4D97-AF65-F5344CB8AC3E}">
        <p14:creationId xmlns:p14="http://schemas.microsoft.com/office/powerpoint/2010/main" val="3100711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DEF616-3BF3-B881-240D-FB124C9B706F}"/>
              </a:ext>
            </a:extLst>
          </p:cNvPr>
          <p:cNvSpPr>
            <a:spLocks noGrp="1"/>
          </p:cNvSpPr>
          <p:nvPr>
            <p:ph type="title"/>
          </p:nvPr>
        </p:nvSpPr>
        <p:spPr>
          <a:xfrm>
            <a:off x="5152238" y="895440"/>
            <a:ext cx="6125361" cy="1560083"/>
          </a:xfrm>
        </p:spPr>
        <p:txBody>
          <a:bodyPr vert="horz" lIns="91440" tIns="45720" rIns="91440" bIns="45720" rtlCol="0" anchor="b">
            <a:normAutofit/>
          </a:bodyPr>
          <a:lstStyle/>
          <a:p>
            <a:r>
              <a:rPr lang="en-US" kern="1200">
                <a:solidFill>
                  <a:schemeClr val="tx2"/>
                </a:solidFill>
                <a:latin typeface="+mj-lt"/>
                <a:ea typeface="+mj-ea"/>
                <a:cs typeface="+mj-cs"/>
              </a:rPr>
              <a:t>What?</a:t>
            </a:r>
          </a:p>
        </p:txBody>
      </p:sp>
      <p:pic>
        <p:nvPicPr>
          <p:cNvPr id="6" name="Content Placeholder 5" descr="Many question marks on black background">
            <a:extLst>
              <a:ext uri="{FF2B5EF4-FFF2-40B4-BE49-F238E27FC236}">
                <a16:creationId xmlns:a16="http://schemas.microsoft.com/office/drawing/2014/main" id="{0B8373DE-29EB-1A73-9FB0-B4743C9C3A72}"/>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59092" r="2" b="2"/>
          <a:stretch/>
        </p:blipFill>
        <p:spPr>
          <a:xfrm>
            <a:off x="1" y="-16591"/>
            <a:ext cx="4610100" cy="6874591"/>
          </a:xfrm>
          <a:prstGeom prst="rect">
            <a:avLst/>
          </a:prstGeom>
        </p:spPr>
      </p:pic>
      <p:cxnSp>
        <p:nvCxnSpPr>
          <p:cNvPr id="15" name="Straight Connector 14">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40145"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5C731E4-8111-E9D1-A436-CA710DFDB1EE}"/>
              </a:ext>
            </a:extLst>
          </p:cNvPr>
          <p:cNvSpPr>
            <a:spLocks noGrp="1"/>
          </p:cNvSpPr>
          <p:nvPr>
            <p:ph sz="half" idx="1"/>
          </p:nvPr>
        </p:nvSpPr>
        <p:spPr>
          <a:xfrm>
            <a:off x="5974717" y="2753546"/>
            <a:ext cx="5302882" cy="3494854"/>
          </a:xfrm>
        </p:spPr>
        <p:txBody>
          <a:bodyPr vert="horz" lIns="91440" tIns="45720" rIns="91440" bIns="45720" rtlCol="0" anchor="t">
            <a:normAutofit/>
          </a:bodyPr>
          <a:lstStyle/>
          <a:p>
            <a:pPr marL="0" indent="0">
              <a:buNone/>
            </a:pPr>
            <a:r>
              <a:rPr lang="en-US" dirty="0"/>
              <a:t>This question helps us learn about what happened, or what something is. For example, “What was the artifact used for, or what is going on in the picture?”</a:t>
            </a:r>
          </a:p>
        </p:txBody>
      </p:sp>
    </p:spTree>
    <p:extLst>
      <p:ext uri="{BB962C8B-B14F-4D97-AF65-F5344CB8AC3E}">
        <p14:creationId xmlns:p14="http://schemas.microsoft.com/office/powerpoint/2010/main" val="1239546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A61F04-58A8-6725-098D-C07C6FE95F76}"/>
              </a:ext>
            </a:extLst>
          </p:cNvPr>
          <p:cNvSpPr>
            <a:spLocks noGrp="1"/>
          </p:cNvSpPr>
          <p:nvPr>
            <p:ph type="title"/>
          </p:nvPr>
        </p:nvSpPr>
        <p:spPr>
          <a:xfrm>
            <a:off x="764593" y="895440"/>
            <a:ext cx="4569407" cy="1560083"/>
          </a:xfrm>
        </p:spPr>
        <p:txBody>
          <a:bodyPr vert="horz" lIns="91440" tIns="45720" rIns="91440" bIns="45720" rtlCol="0" anchor="b">
            <a:normAutofit/>
          </a:bodyPr>
          <a:lstStyle/>
          <a:p>
            <a:r>
              <a:rPr lang="en-US" kern="1200">
                <a:solidFill>
                  <a:schemeClr val="tx2"/>
                </a:solidFill>
                <a:latin typeface="+mj-lt"/>
                <a:ea typeface="+mj-ea"/>
                <a:cs typeface="+mj-cs"/>
              </a:rPr>
              <a:t>When?</a:t>
            </a:r>
          </a:p>
        </p:txBody>
      </p:sp>
      <p:cxnSp>
        <p:nvCxnSpPr>
          <p:cNvPr id="15" name="Straight Connector 14">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435A0F9-E1BD-1D58-BB37-A6AB9E3A3B37}"/>
              </a:ext>
            </a:extLst>
          </p:cNvPr>
          <p:cNvSpPr>
            <a:spLocks noGrp="1"/>
          </p:cNvSpPr>
          <p:nvPr>
            <p:ph sz="half" idx="1"/>
          </p:nvPr>
        </p:nvSpPr>
        <p:spPr>
          <a:xfrm>
            <a:off x="1570033" y="2753546"/>
            <a:ext cx="3746928" cy="3402555"/>
          </a:xfrm>
        </p:spPr>
        <p:txBody>
          <a:bodyPr vert="horz" lIns="91440" tIns="45720" rIns="91440" bIns="45720" rtlCol="0" anchor="t">
            <a:normAutofit/>
          </a:bodyPr>
          <a:lstStyle/>
          <a:p>
            <a:pPr marL="0" indent="0">
              <a:buNone/>
            </a:pPr>
            <a:r>
              <a:rPr lang="en-US" dirty="0"/>
              <a:t>This question helps us learn about when something happened. For example, “When is the artifact from, or when was the picture taken?”</a:t>
            </a:r>
          </a:p>
        </p:txBody>
      </p:sp>
      <p:pic>
        <p:nvPicPr>
          <p:cNvPr id="6" name="Content Placeholder 5" descr="Different types of clocks">
            <a:extLst>
              <a:ext uri="{FF2B5EF4-FFF2-40B4-BE49-F238E27FC236}">
                <a16:creationId xmlns:a16="http://schemas.microsoft.com/office/drawing/2014/main" id="{267C68E7-0BD2-3888-767C-3823AF160591}"/>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9421" r="30610" b="1"/>
          <a:stretch/>
        </p:blipFill>
        <p:spPr>
          <a:xfrm>
            <a:off x="6096000" y="-16591"/>
            <a:ext cx="6107073" cy="6874591"/>
          </a:xfrm>
          <a:prstGeom prst="rect">
            <a:avLst/>
          </a:prstGeom>
        </p:spPr>
      </p:pic>
    </p:spTree>
    <p:extLst>
      <p:ext uri="{BB962C8B-B14F-4D97-AF65-F5344CB8AC3E}">
        <p14:creationId xmlns:p14="http://schemas.microsoft.com/office/powerpoint/2010/main" val="2032714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1D1F0-94C5-24FC-EC78-B39C0957EDA0}"/>
              </a:ext>
            </a:extLst>
          </p:cNvPr>
          <p:cNvSpPr>
            <a:spLocks noGrp="1"/>
          </p:cNvSpPr>
          <p:nvPr>
            <p:ph type="title"/>
          </p:nvPr>
        </p:nvSpPr>
        <p:spPr>
          <a:xfrm>
            <a:off x="5152238" y="895440"/>
            <a:ext cx="6125361" cy="1560083"/>
          </a:xfrm>
        </p:spPr>
        <p:txBody>
          <a:bodyPr vert="horz" lIns="91440" tIns="45720" rIns="91440" bIns="45720" rtlCol="0" anchor="b">
            <a:normAutofit/>
          </a:bodyPr>
          <a:lstStyle/>
          <a:p>
            <a:r>
              <a:rPr lang="en-US" kern="1200">
                <a:solidFill>
                  <a:schemeClr val="tx2"/>
                </a:solidFill>
                <a:latin typeface="+mj-lt"/>
                <a:ea typeface="+mj-ea"/>
                <a:cs typeface="+mj-cs"/>
              </a:rPr>
              <a:t>Where?</a:t>
            </a:r>
          </a:p>
        </p:txBody>
      </p:sp>
      <p:pic>
        <p:nvPicPr>
          <p:cNvPr id="6" name="Content Placeholder 5" descr="Red pinpointers pinned on a road">
            <a:extLst>
              <a:ext uri="{FF2B5EF4-FFF2-40B4-BE49-F238E27FC236}">
                <a16:creationId xmlns:a16="http://schemas.microsoft.com/office/drawing/2014/main" id="{E4CEE36B-A880-16D2-2419-0BE5507667D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0797" r="24441" b="2"/>
          <a:stretch/>
        </p:blipFill>
        <p:spPr>
          <a:xfrm>
            <a:off x="1" y="-16591"/>
            <a:ext cx="4610100" cy="6874591"/>
          </a:xfrm>
          <a:prstGeom prst="rect">
            <a:avLst/>
          </a:prstGeom>
        </p:spPr>
      </p:pic>
      <p:cxnSp>
        <p:nvCxnSpPr>
          <p:cNvPr id="15" name="Straight Connector 14">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40145"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8A86FBD-D3BD-454D-9541-EADB5E025CEC}"/>
              </a:ext>
            </a:extLst>
          </p:cNvPr>
          <p:cNvSpPr>
            <a:spLocks noGrp="1"/>
          </p:cNvSpPr>
          <p:nvPr>
            <p:ph sz="half" idx="1"/>
          </p:nvPr>
        </p:nvSpPr>
        <p:spPr>
          <a:xfrm>
            <a:off x="5974717" y="2753546"/>
            <a:ext cx="5302882" cy="3494854"/>
          </a:xfrm>
        </p:spPr>
        <p:txBody>
          <a:bodyPr vert="horz" lIns="91440" tIns="45720" rIns="91440" bIns="45720" rtlCol="0" anchor="t">
            <a:normAutofit/>
          </a:bodyPr>
          <a:lstStyle/>
          <a:p>
            <a:pPr marL="0" indent="0">
              <a:buNone/>
            </a:pPr>
            <a:r>
              <a:rPr lang="en-US" dirty="0"/>
              <a:t>This question helps us learn about where something happened or where something is located. For example, “Where did the artifact come from, or where was the picture taken?”</a:t>
            </a:r>
          </a:p>
        </p:txBody>
      </p:sp>
    </p:spTree>
    <p:extLst>
      <p:ext uri="{BB962C8B-B14F-4D97-AF65-F5344CB8AC3E}">
        <p14:creationId xmlns:p14="http://schemas.microsoft.com/office/powerpoint/2010/main" val="2091766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AD4CCDA-06BF-4D2A-B44F-195AEC0B5B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498" y="6252722"/>
            <a:ext cx="1032510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BF02845A-8571-40C5-9F56-8F9B3F7C4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156E56-D1A4-750F-CED1-C68110E802C4}"/>
              </a:ext>
            </a:extLst>
          </p:cNvPr>
          <p:cNvSpPr>
            <a:spLocks noGrp="1"/>
          </p:cNvSpPr>
          <p:nvPr>
            <p:ph type="title"/>
          </p:nvPr>
        </p:nvSpPr>
        <p:spPr>
          <a:xfrm>
            <a:off x="764593" y="895440"/>
            <a:ext cx="4569407" cy="1560083"/>
          </a:xfrm>
        </p:spPr>
        <p:txBody>
          <a:bodyPr vert="horz" lIns="91440" tIns="45720" rIns="91440" bIns="45720" rtlCol="0" anchor="b">
            <a:normAutofit/>
          </a:bodyPr>
          <a:lstStyle/>
          <a:p>
            <a:r>
              <a:rPr lang="en-US" kern="1200">
                <a:solidFill>
                  <a:schemeClr val="tx2"/>
                </a:solidFill>
                <a:latin typeface="+mj-lt"/>
                <a:ea typeface="+mj-ea"/>
                <a:cs typeface="+mj-cs"/>
              </a:rPr>
              <a:t>Why?</a:t>
            </a:r>
          </a:p>
        </p:txBody>
      </p:sp>
      <p:cxnSp>
        <p:nvCxnSpPr>
          <p:cNvPr id="15" name="Straight Connector 14">
            <a:extLst>
              <a:ext uri="{FF2B5EF4-FFF2-40B4-BE49-F238E27FC236}">
                <a16:creationId xmlns:a16="http://schemas.microsoft.com/office/drawing/2014/main" id="{F30BB598-81B4-41BB-BC44-CD9C29AE2E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2500" y="2871627"/>
            <a:ext cx="0" cy="3186701"/>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516151E-EC44-F0EB-C4A7-B8D66D202A02}"/>
              </a:ext>
            </a:extLst>
          </p:cNvPr>
          <p:cNvSpPr>
            <a:spLocks noGrp="1"/>
          </p:cNvSpPr>
          <p:nvPr>
            <p:ph sz="half" idx="1"/>
          </p:nvPr>
        </p:nvSpPr>
        <p:spPr>
          <a:xfrm>
            <a:off x="1570033" y="2753546"/>
            <a:ext cx="3746928" cy="3402555"/>
          </a:xfrm>
        </p:spPr>
        <p:txBody>
          <a:bodyPr vert="horz" lIns="91440" tIns="45720" rIns="91440" bIns="45720" rtlCol="0" anchor="t">
            <a:normAutofit/>
          </a:bodyPr>
          <a:lstStyle/>
          <a:p>
            <a:pPr marL="0" indent="0">
              <a:buNone/>
            </a:pPr>
            <a:r>
              <a:rPr lang="en-US" dirty="0"/>
              <a:t>This question helps us learn about the reason behind something or why something happened. For example, “Why does this artifact relate to the people who used to live in the Great Smoky Mountains National Park?”</a:t>
            </a:r>
          </a:p>
        </p:txBody>
      </p:sp>
      <p:pic>
        <p:nvPicPr>
          <p:cNvPr id="6" name="Content Placeholder 5" descr="Dandelion seeds blowing in the wind">
            <a:extLst>
              <a:ext uri="{FF2B5EF4-FFF2-40B4-BE49-F238E27FC236}">
                <a16:creationId xmlns:a16="http://schemas.microsoft.com/office/drawing/2014/main" id="{F9ADB5D5-04F4-622D-337A-A4F2560E0D7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6019" r="4684" b="2"/>
          <a:stretch/>
        </p:blipFill>
        <p:spPr>
          <a:xfrm>
            <a:off x="6096000" y="-16591"/>
            <a:ext cx="6107073" cy="6874591"/>
          </a:xfrm>
          <a:prstGeom prst="rect">
            <a:avLst/>
          </a:prstGeom>
        </p:spPr>
      </p:pic>
    </p:spTree>
    <p:extLst>
      <p:ext uri="{BB962C8B-B14F-4D97-AF65-F5344CB8AC3E}">
        <p14:creationId xmlns:p14="http://schemas.microsoft.com/office/powerpoint/2010/main" val="2024956406"/>
      </p:ext>
    </p:extLst>
  </p:cSld>
  <p:clrMapOvr>
    <a:masterClrMapping/>
  </p:clrMapOvr>
</p:sld>
</file>

<file path=ppt/theme/theme1.xml><?xml version="1.0" encoding="utf-8"?>
<a:theme xmlns:a="http://schemas.openxmlformats.org/drawingml/2006/main" name="VaultVTI">
  <a:themeElements>
    <a:clrScheme name="AnalogousFromLightSeedRightStep">
      <a:dk1>
        <a:srgbClr val="000000"/>
      </a:dk1>
      <a:lt1>
        <a:srgbClr val="FFFFFF"/>
      </a:lt1>
      <a:dk2>
        <a:srgbClr val="242641"/>
      </a:dk2>
      <a:lt2>
        <a:srgbClr val="E8E4E2"/>
      </a:lt2>
      <a:accent1>
        <a:srgbClr val="6AA8CB"/>
      </a:accent1>
      <a:accent2>
        <a:srgbClr val="6D82CC"/>
      </a:accent2>
      <a:accent3>
        <a:srgbClr val="9687D5"/>
      </a:accent3>
      <a:accent4>
        <a:srgbClr val="A76DCC"/>
      </a:accent4>
      <a:accent5>
        <a:srgbClr val="D587D3"/>
      </a:accent5>
      <a:accent6>
        <a:srgbClr val="CC6DA2"/>
      </a:accent6>
      <a:hlink>
        <a:srgbClr val="A7775C"/>
      </a:hlink>
      <a:folHlink>
        <a:srgbClr val="7F7F7F"/>
      </a:folHlink>
    </a:clrScheme>
    <a:fontScheme name="Custom 5">
      <a:majorFont>
        <a:latin typeface="Georgia Pro Light"/>
        <a:ea typeface=""/>
        <a:cs typeface=""/>
      </a:majorFont>
      <a:minorFont>
        <a:latin typeface="Georgia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ultVTI" id="{144E1EB0-F9F9-4F8D-8264-A2820BA0C47A}" vid="{3A992A48-7697-4A22-A884-B4A11E62184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B2EFA8192B2144AF63D432CC396570" ma:contentTypeVersion="13" ma:contentTypeDescription="Create a new document." ma:contentTypeScope="" ma:versionID="6cbd1037b7467da24535933b34cd1ce2">
  <xsd:schema xmlns:xsd="http://www.w3.org/2001/XMLSchema" xmlns:xs="http://www.w3.org/2001/XMLSchema" xmlns:p="http://schemas.microsoft.com/office/2006/metadata/properties" xmlns:ns2="88f72436-6c31-442f-8816-faab4f5f6823" xmlns:ns3="7a1e160c-a108-4c44-99ba-649f39a9480b" targetNamespace="http://schemas.microsoft.com/office/2006/metadata/properties" ma:root="true" ma:fieldsID="2d2fc0bab992f0012e32701bcb9e7ca6" ns2:_="" ns3:_="">
    <xsd:import namespace="88f72436-6c31-442f-8816-faab4f5f6823"/>
    <xsd:import namespace="7a1e160c-a108-4c44-99ba-649f39a9480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f72436-6c31-442f-8816-faab4f5f682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b8185ef9-a0d8-480d-97cc-84cf0a7d3719}" ma:internalName="TaxCatchAll" ma:showField="CatchAllData" ma:web="88f72436-6c31-442f-8816-faab4f5f682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a1e160c-a108-4c44-99ba-649f39a9480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1e3d767-ac55-4c81-a447-0ed124a0130d"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8f72436-6c31-442f-8816-faab4f5f6823" xsi:nil="true"/>
    <lcf76f155ced4ddcb4097134ff3c332f xmlns="7a1e160c-a108-4c44-99ba-649f39a9480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303D11-9EB4-47AB-A71F-093201B4DB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f72436-6c31-442f-8816-faab4f5f6823"/>
    <ds:schemaRef ds:uri="7a1e160c-a108-4c44-99ba-649f39a948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AEEB60B-3337-4A0C-959B-032C87B835A6}">
  <ds:schemaRefs>
    <ds:schemaRef ds:uri="http://schemas.microsoft.com/office/2006/metadata/properties"/>
    <ds:schemaRef ds:uri="http://schemas.microsoft.com/office/infopath/2007/PartnerControls"/>
    <ds:schemaRef ds:uri="88f72436-6c31-442f-8816-faab4f5f6823"/>
    <ds:schemaRef ds:uri="7a1e160c-a108-4c44-99ba-649f39a9480b"/>
  </ds:schemaRefs>
</ds:datastoreItem>
</file>

<file path=customXml/itemProps3.xml><?xml version="1.0" encoding="utf-8"?>
<ds:datastoreItem xmlns:ds="http://schemas.openxmlformats.org/officeDocument/2006/customXml" ds:itemID="{B2AC2970-4571-4AA8-8D3F-ACABB125FD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1808</TotalTime>
  <Words>3473</Words>
  <Application>Microsoft Office PowerPoint</Application>
  <PresentationFormat>Widescreen</PresentationFormat>
  <Paragraphs>143</Paragraphs>
  <Slides>43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43</vt:i4>
      </vt:variant>
    </vt:vector>
  </HeadingPairs>
  <TitlesOfParts>
    <vt:vector size="46" baseType="lpstr">
      <vt:lpstr>Arial</vt:lpstr>
      <vt:lpstr>Georgia Pro Light</vt:lpstr>
      <vt:lpstr>VaultVTI</vt:lpstr>
      <vt:lpstr>Our Smoky Mountain History</vt:lpstr>
      <vt:lpstr>Our Goal For Today</vt:lpstr>
      <vt:lpstr>What if my family isn’t from here originally?</vt:lpstr>
      <vt:lpstr>Instructions</vt:lpstr>
      <vt:lpstr>Who?</vt:lpstr>
      <vt:lpstr>What?</vt:lpstr>
      <vt:lpstr>When?</vt:lpstr>
      <vt:lpstr>Where?</vt:lpstr>
      <vt:lpstr>Why?</vt:lpstr>
      <vt:lpstr>Artifact One</vt:lpstr>
      <vt:lpstr>The Walker Sisters</vt:lpstr>
      <vt:lpstr>The Walker Sisters’ Home</vt:lpstr>
      <vt:lpstr>Artifact Two</vt:lpstr>
      <vt:lpstr>Logging in the Smokies</vt:lpstr>
      <vt:lpstr>Impact of Logging</vt:lpstr>
      <vt:lpstr>Cataloochee Logging</vt:lpstr>
      <vt:lpstr>Artifact Three</vt:lpstr>
      <vt:lpstr>Wash Day Meant Work Day</vt:lpstr>
      <vt:lpstr>Cataloochee</vt:lpstr>
      <vt:lpstr>Artifact Four</vt:lpstr>
      <vt:lpstr>Aunt Sophie</vt:lpstr>
      <vt:lpstr>Aunt Sophie Reunions</vt:lpstr>
      <vt:lpstr>Folk Arts and Their Preservation</vt:lpstr>
      <vt:lpstr>Artifact Five</vt:lpstr>
      <vt:lpstr>Moonshining</vt:lpstr>
      <vt:lpstr>Prohibition</vt:lpstr>
      <vt:lpstr>Stock Car Racing</vt:lpstr>
      <vt:lpstr>Artifact Six </vt:lpstr>
      <vt:lpstr>Pottery Rimsherd</vt:lpstr>
      <vt:lpstr>Why is this artifact significant?</vt:lpstr>
      <vt:lpstr>Artifact Seven</vt:lpstr>
      <vt:lpstr>Columella Shell Beads</vt:lpstr>
      <vt:lpstr>Why is this artifact significant?</vt:lpstr>
      <vt:lpstr>Artifact Eight</vt:lpstr>
      <vt:lpstr>18th Century Butter Print</vt:lpstr>
      <vt:lpstr>Hauling and cutting tobacco</vt:lpstr>
      <vt:lpstr>Tobacco, entire warehouse floor filled.</vt:lpstr>
      <vt:lpstr>Artifact Nine</vt:lpstr>
      <vt:lpstr>Wormy Chestnut</vt:lpstr>
      <vt:lpstr>PowerPoint Presentation</vt:lpstr>
      <vt:lpstr>Why were chestnut Trees significant?</vt:lpstr>
      <vt:lpstr>Wormy Chestnut Wood Today</vt:lpstr>
      <vt:lpstr>Reflection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Mountain Heritage</dc:title>
  <dc:creator>JD Jorgensen</dc:creator>
  <cp:lastModifiedBy>JD Jorgensen</cp:lastModifiedBy>
  <cp:revision>2</cp:revision>
  <dcterms:created xsi:type="dcterms:W3CDTF">2023-03-07T15:19:55Z</dcterms:created>
  <dcterms:modified xsi:type="dcterms:W3CDTF">2023-03-08T23:46:02Z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0x010100EBB2EFA8192B2144AF63D432CC396570</vt:lpwstr>
  </property>
</Properties>
</file>